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7"/>
  </p:notesMasterIdLst>
  <p:handoutMasterIdLst>
    <p:handoutMasterId r:id="rId18"/>
  </p:handoutMasterIdLst>
  <p:sldIdLst>
    <p:sldId id="256" r:id="rId2"/>
    <p:sldId id="257" r:id="rId3"/>
    <p:sldId id="258" r:id="rId4"/>
    <p:sldId id="264" r:id="rId5"/>
    <p:sldId id="265" r:id="rId6"/>
    <p:sldId id="266" r:id="rId7"/>
    <p:sldId id="260" r:id="rId8"/>
    <p:sldId id="261" r:id="rId9"/>
    <p:sldId id="269" r:id="rId10"/>
    <p:sldId id="270" r:id="rId11"/>
    <p:sldId id="271" r:id="rId12"/>
    <p:sldId id="262" r:id="rId13"/>
    <p:sldId id="263" r:id="rId14"/>
    <p:sldId id="267" r:id="rId15"/>
    <p:sldId id="268" r:id="rId16"/>
  </p:sldIdLst>
  <p:sldSz cx="12192000" cy="6858000"/>
  <p:notesSz cx="666273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1" d="100"/>
          <a:sy n="61" d="100"/>
        </p:scale>
        <p:origin x="72"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887186" cy="498056"/>
          </a:xfrm>
          <a:prstGeom prst="rect">
            <a:avLst/>
          </a:prstGeom>
        </p:spPr>
        <p:txBody>
          <a:bodyPr vert="horz" lIns="90260" tIns="45130" rIns="90260" bIns="45130" rtlCol="0"/>
          <a:lstStyle>
            <a:lvl1pPr algn="l">
              <a:defRPr sz="1200"/>
            </a:lvl1pPr>
          </a:lstStyle>
          <a:p>
            <a:endParaRPr lang="en-GB" dirty="0"/>
          </a:p>
        </p:txBody>
      </p:sp>
      <p:sp>
        <p:nvSpPr>
          <p:cNvPr id="3" name="Date Placeholder 2"/>
          <p:cNvSpPr>
            <a:spLocks noGrp="1"/>
          </p:cNvSpPr>
          <p:nvPr>
            <p:ph type="dt" sz="quarter" idx="1"/>
          </p:nvPr>
        </p:nvSpPr>
        <p:spPr>
          <a:xfrm>
            <a:off x="3774011" y="1"/>
            <a:ext cx="2887186" cy="498056"/>
          </a:xfrm>
          <a:prstGeom prst="rect">
            <a:avLst/>
          </a:prstGeom>
        </p:spPr>
        <p:txBody>
          <a:bodyPr vert="horz" lIns="90260" tIns="45130" rIns="90260" bIns="45130" rtlCol="0"/>
          <a:lstStyle>
            <a:lvl1pPr algn="r">
              <a:defRPr sz="1200"/>
            </a:lvl1pPr>
          </a:lstStyle>
          <a:p>
            <a:fld id="{69326DEB-A833-4F94-B578-5830BF4BE299}" type="datetimeFigureOut">
              <a:rPr lang="en-GB" smtClean="0"/>
              <a:t>12/02/2020</a:t>
            </a:fld>
            <a:endParaRPr lang="en-GB" dirty="0"/>
          </a:p>
        </p:txBody>
      </p:sp>
      <p:sp>
        <p:nvSpPr>
          <p:cNvPr id="4" name="Footer Placeholder 3"/>
          <p:cNvSpPr>
            <a:spLocks noGrp="1"/>
          </p:cNvSpPr>
          <p:nvPr>
            <p:ph type="ftr" sz="quarter" idx="2"/>
          </p:nvPr>
        </p:nvSpPr>
        <p:spPr>
          <a:xfrm>
            <a:off x="1" y="9428583"/>
            <a:ext cx="2887186" cy="498055"/>
          </a:xfrm>
          <a:prstGeom prst="rect">
            <a:avLst/>
          </a:prstGeom>
        </p:spPr>
        <p:txBody>
          <a:bodyPr vert="horz" lIns="90260" tIns="45130" rIns="90260" bIns="4513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774011" y="9428583"/>
            <a:ext cx="2887186" cy="498055"/>
          </a:xfrm>
          <a:prstGeom prst="rect">
            <a:avLst/>
          </a:prstGeom>
        </p:spPr>
        <p:txBody>
          <a:bodyPr vert="horz" lIns="90260" tIns="45130" rIns="90260" bIns="45130" rtlCol="0" anchor="b"/>
          <a:lstStyle>
            <a:lvl1pPr algn="r">
              <a:defRPr sz="1200"/>
            </a:lvl1pPr>
          </a:lstStyle>
          <a:p>
            <a:fld id="{CD3C4C99-8E64-40ED-ABD7-019AB095F6C1}" type="slidenum">
              <a:rPr lang="en-GB" smtClean="0"/>
              <a:t>‹#›</a:t>
            </a:fld>
            <a:endParaRPr lang="en-GB" dirty="0"/>
          </a:p>
        </p:txBody>
      </p:sp>
    </p:spTree>
    <p:extLst>
      <p:ext uri="{BB962C8B-B14F-4D97-AF65-F5344CB8AC3E}">
        <p14:creationId xmlns:p14="http://schemas.microsoft.com/office/powerpoint/2010/main" val="32794099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887186" cy="497441"/>
          </a:xfrm>
          <a:prstGeom prst="rect">
            <a:avLst/>
          </a:prstGeom>
        </p:spPr>
        <p:txBody>
          <a:bodyPr vert="horz" lIns="90260" tIns="45130" rIns="90260" bIns="45130" rtlCol="0"/>
          <a:lstStyle>
            <a:lvl1pPr algn="l">
              <a:defRPr sz="1200"/>
            </a:lvl1pPr>
          </a:lstStyle>
          <a:p>
            <a:endParaRPr lang="en-GB" dirty="0"/>
          </a:p>
        </p:txBody>
      </p:sp>
      <p:sp>
        <p:nvSpPr>
          <p:cNvPr id="3" name="Date Placeholder 2"/>
          <p:cNvSpPr>
            <a:spLocks noGrp="1"/>
          </p:cNvSpPr>
          <p:nvPr>
            <p:ph type="dt" idx="1"/>
          </p:nvPr>
        </p:nvSpPr>
        <p:spPr>
          <a:xfrm>
            <a:off x="3774011" y="1"/>
            <a:ext cx="2887186" cy="497441"/>
          </a:xfrm>
          <a:prstGeom prst="rect">
            <a:avLst/>
          </a:prstGeom>
        </p:spPr>
        <p:txBody>
          <a:bodyPr vert="horz" lIns="90260" tIns="45130" rIns="90260" bIns="45130" rtlCol="0"/>
          <a:lstStyle>
            <a:lvl1pPr algn="r">
              <a:defRPr sz="1200"/>
            </a:lvl1pPr>
          </a:lstStyle>
          <a:p>
            <a:fld id="{A3DE3D8B-EF47-4A08-83F5-1C03622FD317}" type="datetimeFigureOut">
              <a:rPr lang="en-GB" smtClean="0"/>
              <a:t>12/02/2020</a:t>
            </a:fld>
            <a:endParaRPr lang="en-GB" dirty="0"/>
          </a:p>
        </p:txBody>
      </p:sp>
      <p:sp>
        <p:nvSpPr>
          <p:cNvPr id="4" name="Slide Image Placeholder 3"/>
          <p:cNvSpPr>
            <a:spLocks noGrp="1" noRot="1" noChangeAspect="1"/>
          </p:cNvSpPr>
          <p:nvPr>
            <p:ph type="sldImg" idx="2"/>
          </p:nvPr>
        </p:nvSpPr>
        <p:spPr>
          <a:xfrm>
            <a:off x="354013" y="1239838"/>
            <a:ext cx="5954712" cy="3351212"/>
          </a:xfrm>
          <a:prstGeom prst="rect">
            <a:avLst/>
          </a:prstGeom>
          <a:noFill/>
          <a:ln w="12700">
            <a:solidFill>
              <a:prstClr val="black"/>
            </a:solidFill>
          </a:ln>
        </p:spPr>
        <p:txBody>
          <a:bodyPr vert="horz" lIns="90260" tIns="45130" rIns="90260" bIns="45130" rtlCol="0" anchor="ctr"/>
          <a:lstStyle/>
          <a:p>
            <a:endParaRPr lang="en-GB" dirty="0"/>
          </a:p>
        </p:txBody>
      </p:sp>
      <p:sp>
        <p:nvSpPr>
          <p:cNvPr id="5" name="Notes Placeholder 4"/>
          <p:cNvSpPr>
            <a:spLocks noGrp="1"/>
          </p:cNvSpPr>
          <p:nvPr>
            <p:ph type="body" sz="quarter" idx="3"/>
          </p:nvPr>
        </p:nvSpPr>
        <p:spPr>
          <a:xfrm>
            <a:off x="666274" y="4777967"/>
            <a:ext cx="5330190" cy="3908238"/>
          </a:xfrm>
          <a:prstGeom prst="rect">
            <a:avLst/>
          </a:prstGeom>
        </p:spPr>
        <p:txBody>
          <a:bodyPr vert="horz" lIns="90260" tIns="45130" rIns="90260" bIns="4513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29199"/>
            <a:ext cx="2887186" cy="497441"/>
          </a:xfrm>
          <a:prstGeom prst="rect">
            <a:avLst/>
          </a:prstGeom>
        </p:spPr>
        <p:txBody>
          <a:bodyPr vert="horz" lIns="90260" tIns="45130" rIns="90260" bIns="4513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4011" y="9429199"/>
            <a:ext cx="2887186" cy="497441"/>
          </a:xfrm>
          <a:prstGeom prst="rect">
            <a:avLst/>
          </a:prstGeom>
        </p:spPr>
        <p:txBody>
          <a:bodyPr vert="horz" lIns="90260" tIns="45130" rIns="90260" bIns="45130" rtlCol="0" anchor="b"/>
          <a:lstStyle>
            <a:lvl1pPr algn="r">
              <a:defRPr sz="1200"/>
            </a:lvl1pPr>
          </a:lstStyle>
          <a:p>
            <a:fld id="{EFC0BA05-D731-408A-B360-7E149BA4D108}" type="slidenum">
              <a:rPr lang="en-GB" smtClean="0"/>
              <a:t>‹#›</a:t>
            </a:fld>
            <a:endParaRPr lang="en-GB" dirty="0"/>
          </a:p>
        </p:txBody>
      </p:sp>
    </p:spTree>
    <p:extLst>
      <p:ext uri="{BB962C8B-B14F-4D97-AF65-F5344CB8AC3E}">
        <p14:creationId xmlns:p14="http://schemas.microsoft.com/office/powerpoint/2010/main" val="121615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C0BA05-D731-408A-B360-7E149BA4D108}" type="slidenum">
              <a:rPr lang="en-GB" smtClean="0"/>
              <a:t>1</a:t>
            </a:fld>
            <a:endParaRPr lang="en-GB" dirty="0"/>
          </a:p>
        </p:txBody>
      </p:sp>
    </p:spTree>
    <p:extLst>
      <p:ext uri="{BB962C8B-B14F-4D97-AF65-F5344CB8AC3E}">
        <p14:creationId xmlns:p14="http://schemas.microsoft.com/office/powerpoint/2010/main" val="2278579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C0BA05-D731-408A-B360-7E149BA4D108}" type="slidenum">
              <a:rPr lang="en-GB" smtClean="0"/>
              <a:t>2</a:t>
            </a:fld>
            <a:endParaRPr lang="en-GB" dirty="0"/>
          </a:p>
        </p:txBody>
      </p:sp>
    </p:spTree>
    <p:extLst>
      <p:ext uri="{BB962C8B-B14F-4D97-AF65-F5344CB8AC3E}">
        <p14:creationId xmlns:p14="http://schemas.microsoft.com/office/powerpoint/2010/main" val="4239225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C0BA05-D731-408A-B360-7E149BA4D108}" type="slidenum">
              <a:rPr lang="en-GB" smtClean="0"/>
              <a:t>3</a:t>
            </a:fld>
            <a:endParaRPr lang="en-GB" dirty="0"/>
          </a:p>
        </p:txBody>
      </p:sp>
    </p:spTree>
    <p:extLst>
      <p:ext uri="{BB962C8B-B14F-4D97-AF65-F5344CB8AC3E}">
        <p14:creationId xmlns:p14="http://schemas.microsoft.com/office/powerpoint/2010/main" val="1430015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F8F86ED-B01E-4AA9-8508-F23E0F20C5C2}" type="datetimeFigureOut">
              <a:rPr lang="en-GB" smtClean="0"/>
              <a:t>12/02/2020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2A6C75-D3C5-4447-AF06-3ADB0D17444D}" type="slidenum">
              <a:rPr lang="en-GB" smtClean="0"/>
              <a:t>‹#›</a:t>
            </a:fld>
            <a:endParaRPr lang="en-GB" dirty="0"/>
          </a:p>
        </p:txBody>
      </p:sp>
    </p:spTree>
    <p:extLst>
      <p:ext uri="{BB962C8B-B14F-4D97-AF65-F5344CB8AC3E}">
        <p14:creationId xmlns:p14="http://schemas.microsoft.com/office/powerpoint/2010/main" val="2900910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F8F86ED-B01E-4AA9-8508-F23E0F20C5C2}" type="datetimeFigureOut">
              <a:rPr lang="en-GB" smtClean="0"/>
              <a:t>12/02/2020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2A6C75-D3C5-4447-AF06-3ADB0D17444D}" type="slidenum">
              <a:rPr lang="en-GB" smtClean="0"/>
              <a:t>‹#›</a:t>
            </a:fld>
            <a:endParaRPr lang="en-GB" dirty="0"/>
          </a:p>
        </p:txBody>
      </p:sp>
    </p:spTree>
    <p:extLst>
      <p:ext uri="{BB962C8B-B14F-4D97-AF65-F5344CB8AC3E}">
        <p14:creationId xmlns:p14="http://schemas.microsoft.com/office/powerpoint/2010/main" val="1262483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F8F86ED-B01E-4AA9-8508-F23E0F20C5C2}" type="datetimeFigureOut">
              <a:rPr lang="en-GB" smtClean="0"/>
              <a:t>12/02/2020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2A6C75-D3C5-4447-AF06-3ADB0D17444D}" type="slidenum">
              <a:rPr lang="en-GB" smtClean="0"/>
              <a:t>‹#›</a:t>
            </a:fld>
            <a:endParaRPr lang="en-GB" dirty="0"/>
          </a:p>
        </p:txBody>
      </p:sp>
    </p:spTree>
    <p:extLst>
      <p:ext uri="{BB962C8B-B14F-4D97-AF65-F5344CB8AC3E}">
        <p14:creationId xmlns:p14="http://schemas.microsoft.com/office/powerpoint/2010/main" val="3575630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F8F86ED-B01E-4AA9-8508-F23E0F20C5C2}" type="datetimeFigureOut">
              <a:rPr lang="en-GB" smtClean="0"/>
              <a:t>12/02/2020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2A6C75-D3C5-4447-AF06-3ADB0D17444D}" type="slidenum">
              <a:rPr lang="en-GB" smtClean="0"/>
              <a:t>‹#›</a:t>
            </a:fld>
            <a:endParaRPr lang="en-GB" dirty="0"/>
          </a:p>
        </p:txBody>
      </p:sp>
    </p:spTree>
    <p:extLst>
      <p:ext uri="{BB962C8B-B14F-4D97-AF65-F5344CB8AC3E}">
        <p14:creationId xmlns:p14="http://schemas.microsoft.com/office/powerpoint/2010/main" val="4285579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8F86ED-B01E-4AA9-8508-F23E0F20C5C2}" type="datetimeFigureOut">
              <a:rPr lang="en-GB" smtClean="0"/>
              <a:t>12/02/2020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2A6C75-D3C5-4447-AF06-3ADB0D17444D}" type="slidenum">
              <a:rPr lang="en-GB" smtClean="0"/>
              <a:t>‹#›</a:t>
            </a:fld>
            <a:endParaRPr lang="en-GB" dirty="0"/>
          </a:p>
        </p:txBody>
      </p:sp>
    </p:spTree>
    <p:extLst>
      <p:ext uri="{BB962C8B-B14F-4D97-AF65-F5344CB8AC3E}">
        <p14:creationId xmlns:p14="http://schemas.microsoft.com/office/powerpoint/2010/main" val="3466538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F8F86ED-B01E-4AA9-8508-F23E0F20C5C2}" type="datetimeFigureOut">
              <a:rPr lang="en-GB" smtClean="0"/>
              <a:t>12/02/2020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2A6C75-D3C5-4447-AF06-3ADB0D17444D}" type="slidenum">
              <a:rPr lang="en-GB" smtClean="0"/>
              <a:t>‹#›</a:t>
            </a:fld>
            <a:endParaRPr lang="en-GB" dirty="0"/>
          </a:p>
        </p:txBody>
      </p:sp>
    </p:spTree>
    <p:extLst>
      <p:ext uri="{BB962C8B-B14F-4D97-AF65-F5344CB8AC3E}">
        <p14:creationId xmlns:p14="http://schemas.microsoft.com/office/powerpoint/2010/main" val="205190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F8F86ED-B01E-4AA9-8508-F23E0F20C5C2}" type="datetimeFigureOut">
              <a:rPr lang="en-GB" smtClean="0"/>
              <a:t>12/02/2020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32A6C75-D3C5-4447-AF06-3ADB0D17444D}" type="slidenum">
              <a:rPr lang="en-GB" smtClean="0"/>
              <a:t>‹#›</a:t>
            </a:fld>
            <a:endParaRPr lang="en-GB" dirty="0"/>
          </a:p>
        </p:txBody>
      </p:sp>
    </p:spTree>
    <p:extLst>
      <p:ext uri="{BB962C8B-B14F-4D97-AF65-F5344CB8AC3E}">
        <p14:creationId xmlns:p14="http://schemas.microsoft.com/office/powerpoint/2010/main" val="3042360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F8F86ED-B01E-4AA9-8508-F23E0F20C5C2}" type="datetimeFigureOut">
              <a:rPr lang="en-GB" smtClean="0"/>
              <a:t>12/02/2020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32A6C75-D3C5-4447-AF06-3ADB0D17444D}" type="slidenum">
              <a:rPr lang="en-GB" smtClean="0"/>
              <a:t>‹#›</a:t>
            </a:fld>
            <a:endParaRPr lang="en-GB" dirty="0"/>
          </a:p>
        </p:txBody>
      </p:sp>
    </p:spTree>
    <p:extLst>
      <p:ext uri="{BB962C8B-B14F-4D97-AF65-F5344CB8AC3E}">
        <p14:creationId xmlns:p14="http://schemas.microsoft.com/office/powerpoint/2010/main" val="3616803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8F86ED-B01E-4AA9-8508-F23E0F20C5C2}" type="datetimeFigureOut">
              <a:rPr lang="en-GB" smtClean="0"/>
              <a:t>12/02/2020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32A6C75-D3C5-4447-AF06-3ADB0D17444D}" type="slidenum">
              <a:rPr lang="en-GB" smtClean="0"/>
              <a:t>‹#›</a:t>
            </a:fld>
            <a:endParaRPr lang="en-GB" dirty="0"/>
          </a:p>
        </p:txBody>
      </p:sp>
    </p:spTree>
    <p:extLst>
      <p:ext uri="{BB962C8B-B14F-4D97-AF65-F5344CB8AC3E}">
        <p14:creationId xmlns:p14="http://schemas.microsoft.com/office/powerpoint/2010/main" val="480646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8F86ED-B01E-4AA9-8508-F23E0F20C5C2}" type="datetimeFigureOut">
              <a:rPr lang="en-GB" smtClean="0"/>
              <a:t>12/02/2020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2A6C75-D3C5-4447-AF06-3ADB0D17444D}" type="slidenum">
              <a:rPr lang="en-GB" smtClean="0"/>
              <a:t>‹#›</a:t>
            </a:fld>
            <a:endParaRPr lang="en-GB" dirty="0"/>
          </a:p>
        </p:txBody>
      </p:sp>
    </p:spTree>
    <p:extLst>
      <p:ext uri="{BB962C8B-B14F-4D97-AF65-F5344CB8AC3E}">
        <p14:creationId xmlns:p14="http://schemas.microsoft.com/office/powerpoint/2010/main" val="3423789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8F86ED-B01E-4AA9-8508-F23E0F20C5C2}" type="datetimeFigureOut">
              <a:rPr lang="en-GB" smtClean="0"/>
              <a:t>12/02/2020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2A6C75-D3C5-4447-AF06-3ADB0D17444D}" type="slidenum">
              <a:rPr lang="en-GB" smtClean="0"/>
              <a:t>‹#›</a:t>
            </a:fld>
            <a:endParaRPr lang="en-GB" dirty="0"/>
          </a:p>
        </p:txBody>
      </p:sp>
    </p:spTree>
    <p:extLst>
      <p:ext uri="{BB962C8B-B14F-4D97-AF65-F5344CB8AC3E}">
        <p14:creationId xmlns:p14="http://schemas.microsoft.com/office/powerpoint/2010/main" val="1566241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8F86ED-B01E-4AA9-8508-F23E0F20C5C2}" type="datetimeFigureOut">
              <a:rPr lang="en-GB" smtClean="0"/>
              <a:t>12/02/2020</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2A6C75-D3C5-4447-AF06-3ADB0D17444D}" type="slidenum">
              <a:rPr lang="en-GB" smtClean="0"/>
              <a:t>‹#›</a:t>
            </a:fld>
            <a:endParaRPr lang="en-GB" dirty="0"/>
          </a:p>
        </p:txBody>
      </p:sp>
    </p:spTree>
    <p:extLst>
      <p:ext uri="{BB962C8B-B14F-4D97-AF65-F5344CB8AC3E}">
        <p14:creationId xmlns:p14="http://schemas.microsoft.com/office/powerpoint/2010/main" val="574623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65391" y="1266152"/>
            <a:ext cx="7072309" cy="2668551"/>
          </a:xfrm>
          <a:prstGeom prst="rect">
            <a:avLst/>
          </a:prstGeom>
        </p:spPr>
        <p:txBody>
          <a:bodyPr wrap="square">
            <a:spAutoFit/>
          </a:bodyPr>
          <a:lstStyle/>
          <a:p>
            <a:pPr algn="ctr">
              <a:lnSpc>
                <a:spcPct val="107000"/>
              </a:lnSpc>
              <a:spcAft>
                <a:spcPts val="800"/>
              </a:spcAft>
            </a:pPr>
            <a:endParaRPr lang="en-GB" sz="4800" b="1" dirty="0">
              <a:effectLst/>
              <a:latin typeface="Arial Black" panose="020B0A040201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4800" b="1" dirty="0">
              <a:latin typeface="Arial Black" panose="020B0A040201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4800" b="1" dirty="0">
                <a:effectLst/>
                <a:latin typeface="Arial Black" panose="020B0A04020102020204" pitchFamily="34" charset="0"/>
                <a:ea typeface="Calibri" panose="020F0502020204030204" pitchFamily="34" charset="0"/>
                <a:cs typeface="Times New Roman" panose="02020603050405020304" pitchFamily="18" charset="0"/>
              </a:rPr>
              <a:t> </a:t>
            </a:r>
          </a:p>
        </p:txBody>
      </p:sp>
      <p:pic>
        <p:nvPicPr>
          <p:cNvPr id="3" name="Picture 2" descr="hfcrestnew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66495" y="2946400"/>
            <a:ext cx="2070099" cy="1638300"/>
          </a:xfrm>
          <a:prstGeom prst="rect">
            <a:avLst/>
          </a:prstGeom>
          <a:noFill/>
          <a:ln>
            <a:noFill/>
          </a:ln>
        </p:spPr>
      </p:pic>
      <p:sp>
        <p:nvSpPr>
          <p:cNvPr id="2" name="Rectangle 1"/>
          <p:cNvSpPr/>
          <p:nvPr/>
        </p:nvSpPr>
        <p:spPr>
          <a:xfrm>
            <a:off x="1892300" y="804487"/>
            <a:ext cx="7790595" cy="1200329"/>
          </a:xfrm>
          <a:prstGeom prst="rect">
            <a:avLst/>
          </a:prstGeom>
          <a:noFill/>
        </p:spPr>
        <p:txBody>
          <a:bodyPr wrap="square" lIns="91440" tIns="45720" rIns="91440" bIns="45720">
            <a:spAutoFit/>
          </a:bodyPr>
          <a:lstStyle/>
          <a:p>
            <a:pPr algn="ctr"/>
            <a:r>
              <a:rPr lang="en-GB"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rial Black" panose="020B0A04020102020204" pitchFamily="34" charset="0"/>
                <a:ea typeface="Calibri" panose="020F0502020204030204" pitchFamily="34" charset="0"/>
                <a:cs typeface="Times New Roman" panose="02020603050405020304" pitchFamily="18" charset="0"/>
              </a:rPr>
              <a:t>Numeracy </a:t>
            </a:r>
            <a:r>
              <a:rPr lang="en-GB"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rial Black" panose="020B0A04020102020204" pitchFamily="34" charset="0"/>
                <a:ea typeface="Calibri" panose="020F0502020204030204" pitchFamily="34" charset="0"/>
                <a:cs typeface="Times New Roman" panose="02020603050405020304" pitchFamily="18" charset="0"/>
              </a:rPr>
              <a:t>Policy</a:t>
            </a:r>
          </a:p>
          <a:p>
            <a:pPr algn="ctr"/>
            <a:r>
              <a:rPr lang="en-GB"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rial Black" panose="020B0A04020102020204" pitchFamily="34" charset="0"/>
                <a:cs typeface="Times New Roman" panose="02020603050405020304" pitchFamily="18" charset="0"/>
              </a:rPr>
              <a:t>Laura Gilchrist       Maths Co-ordinator           Updated 2018</a:t>
            </a:r>
            <a:endParaRPr lang="en-GB"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8780727">
            <a:off x="233422" y="2050545"/>
            <a:ext cx="2438400" cy="1876425"/>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82895" y="1727817"/>
            <a:ext cx="1957389" cy="1466152"/>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47012" y="4300537"/>
            <a:ext cx="2143125" cy="2143125"/>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1650" y="5743688"/>
            <a:ext cx="2482850" cy="501536"/>
          </a:xfrm>
          <a:prstGeom prst="rect">
            <a:avLst/>
          </a:prstGeom>
        </p:spPr>
      </p:pic>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136900" y="5105801"/>
            <a:ext cx="1139423" cy="1139423"/>
          </a:xfrm>
          <a:prstGeom prst="rect">
            <a:avLst/>
          </a:prstGeom>
        </p:spPr>
      </p:pic>
    </p:spTree>
    <p:extLst>
      <p:ext uri="{BB962C8B-B14F-4D97-AF65-F5344CB8AC3E}">
        <p14:creationId xmlns:p14="http://schemas.microsoft.com/office/powerpoint/2010/main" val="2761938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700" y="593725"/>
            <a:ext cx="10515600" cy="4351338"/>
          </a:xfrm>
        </p:spPr>
        <p:txBody>
          <a:bodyPr>
            <a:normAutofit/>
          </a:bodyPr>
          <a:lstStyle/>
          <a:p>
            <a:pPr marL="0" indent="0">
              <a:buNone/>
            </a:pPr>
            <a:r>
              <a:rPr lang="en-GB" sz="1400" u="sng" dirty="0"/>
              <a:t>Approaches to learning and teaching of Measures</a:t>
            </a:r>
          </a:p>
          <a:p>
            <a:r>
              <a:rPr lang="en-GB" sz="1400" dirty="0"/>
              <a:t>understand and use the language associated with length, weight, capacity, area and time</a:t>
            </a:r>
          </a:p>
          <a:p>
            <a:r>
              <a:rPr lang="en-GB" sz="1400" dirty="0"/>
              <a:t> use non-standard units to measure and recognise the need for standard units</a:t>
            </a:r>
          </a:p>
          <a:p>
            <a:r>
              <a:rPr lang="en-GB" sz="1400" dirty="0"/>
              <a:t> know and use the most commonly used units to measure in purposeful contexts</a:t>
            </a:r>
          </a:p>
          <a:p>
            <a:r>
              <a:rPr lang="en-GB" sz="1400" dirty="0"/>
              <a:t>Use strategies to develop accuracy in estimation using arbitrary and standard units.</a:t>
            </a:r>
          </a:p>
          <a:p>
            <a:r>
              <a:rPr lang="en-GB" sz="1400" dirty="0"/>
              <a:t>understand the conservation of measures.</a:t>
            </a:r>
          </a:p>
          <a:p>
            <a:r>
              <a:rPr lang="en-GB" sz="1400" dirty="0"/>
              <a:t>Opportunities for children to select the appropriate measuring tools and units of measurement in a practical situation.</a:t>
            </a:r>
          </a:p>
          <a:p>
            <a:endParaRPr lang="en-GB" sz="1400" dirty="0"/>
          </a:p>
          <a:p>
            <a:pPr marL="0" indent="0">
              <a:buNone/>
            </a:pPr>
            <a:r>
              <a:rPr lang="en-GB" sz="1400" u="sng" dirty="0"/>
              <a:t>Approaches to learning and teaching in Shape and Space</a:t>
            </a:r>
          </a:p>
          <a:p>
            <a:r>
              <a:rPr lang="en-GB" sz="1400" dirty="0"/>
              <a:t>Explore and investigate 2D and 3D shapes ( regular and irregular), using pictures, patterns, simple tessellations, reflective symmetry through practical activities.</a:t>
            </a:r>
          </a:p>
          <a:p>
            <a:r>
              <a:rPr lang="en-GB" sz="1400" dirty="0"/>
              <a:t>Exploration of  Position, Movement and Direction using prepositions, programming devices in real life contexts.</a:t>
            </a:r>
          </a:p>
          <a:p>
            <a:r>
              <a:rPr lang="en-GB" sz="1400" dirty="0"/>
              <a:t>Development of mathematical language from informal to formal.</a:t>
            </a:r>
          </a:p>
          <a:p>
            <a:pPr marL="0" indent="0">
              <a:buNone/>
            </a:pPr>
            <a:endParaRPr lang="en-GB" dirty="0"/>
          </a:p>
        </p:txBody>
      </p:sp>
    </p:spTree>
    <p:extLst>
      <p:ext uri="{BB962C8B-B14F-4D97-AF65-F5344CB8AC3E}">
        <p14:creationId xmlns:p14="http://schemas.microsoft.com/office/powerpoint/2010/main" val="2285539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4700" y="708025"/>
            <a:ext cx="10515600" cy="4351338"/>
          </a:xfrm>
        </p:spPr>
        <p:txBody>
          <a:bodyPr>
            <a:normAutofit lnSpcReduction="10000"/>
          </a:bodyPr>
          <a:lstStyle/>
          <a:p>
            <a:pPr marL="0" indent="0">
              <a:buNone/>
            </a:pPr>
            <a:r>
              <a:rPr lang="en-GB" sz="1400" u="sng" dirty="0"/>
              <a:t>Approaches to learning and teaching in Handling Data</a:t>
            </a:r>
          </a:p>
          <a:p>
            <a:r>
              <a:rPr lang="en-GB" sz="1400" dirty="0"/>
              <a:t>To investigate and make decisions collecting, representing and interpreting Data using real life context and decide how best to display information. </a:t>
            </a:r>
          </a:p>
          <a:p>
            <a:r>
              <a:rPr lang="en-GB" sz="1400" dirty="0"/>
              <a:t>Sort and classify objects for one or two criteria and represent results using Venn, Carroll and Tree diagrams discuss and interpret the data.</a:t>
            </a:r>
          </a:p>
          <a:p>
            <a:r>
              <a:rPr lang="en-GB" sz="1400" dirty="0"/>
              <a:t>Use ICT packages to construct graphs and charts.</a:t>
            </a:r>
          </a:p>
          <a:p>
            <a:r>
              <a:rPr lang="en-GB" sz="1400" dirty="0"/>
              <a:t>Development of probability from informal language to describe likelihood of events occurring, to formal language of increasing accuracy to give a numerical quantification.</a:t>
            </a:r>
          </a:p>
          <a:p>
            <a:pPr marL="0" indent="0">
              <a:buNone/>
            </a:pPr>
            <a:endParaRPr lang="en-GB" sz="1400" dirty="0"/>
          </a:p>
          <a:p>
            <a:pPr marL="0" indent="0">
              <a:buNone/>
            </a:pPr>
            <a:r>
              <a:rPr lang="en-GB" sz="1400" u="sng" dirty="0"/>
              <a:t>Approaches to learning and teaching in Processes</a:t>
            </a:r>
          </a:p>
          <a:p>
            <a:r>
              <a:rPr lang="en-GB" sz="1400" dirty="0"/>
              <a:t>Progression of Processes skills development within and across year groups.</a:t>
            </a:r>
          </a:p>
          <a:p>
            <a:r>
              <a:rPr lang="en-GB" sz="1400" dirty="0"/>
              <a:t>Agreed teaching strategies for enhancing problem solving sessions.</a:t>
            </a:r>
          </a:p>
          <a:p>
            <a:r>
              <a:rPr lang="en-GB" sz="1400" dirty="0"/>
              <a:t>Opportunities for children to select the materials and mathematics appropriate for a task in Problem solving.</a:t>
            </a:r>
          </a:p>
          <a:p>
            <a:r>
              <a:rPr lang="en-GB" sz="1400" dirty="0"/>
              <a:t>Opportunities for children to plan their own work and develop different approaches to problem-solving and to begin to work systematically.</a:t>
            </a:r>
          </a:p>
          <a:p>
            <a:r>
              <a:rPr lang="en-GB" sz="1400" dirty="0"/>
              <a:t>Understand mathematical language and be able to use it to talk about their work.</a:t>
            </a:r>
          </a:p>
          <a:p>
            <a:r>
              <a:rPr lang="en-GB" sz="1400" dirty="0"/>
              <a:t>Opportunities for children to work collaboratively and to compare ideas and methods with others.</a:t>
            </a:r>
          </a:p>
        </p:txBody>
      </p:sp>
    </p:spTree>
    <p:extLst>
      <p:ext uri="{BB962C8B-B14F-4D97-AF65-F5344CB8AC3E}">
        <p14:creationId xmlns:p14="http://schemas.microsoft.com/office/powerpoint/2010/main" val="3549035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90524"/>
            <a:ext cx="10515600" cy="5781675"/>
          </a:xfrm>
        </p:spPr>
        <p:txBody>
          <a:bodyPr>
            <a:normAutofit fontScale="55000" lnSpcReduction="20000"/>
          </a:bodyPr>
          <a:lstStyle/>
          <a:p>
            <a:pPr marL="0" indent="0">
              <a:buNone/>
            </a:pPr>
            <a:r>
              <a:rPr lang="en-GB" sz="2900" b="1" u="sng" dirty="0"/>
              <a:t>Assessment/ Record Keeping</a:t>
            </a:r>
          </a:p>
          <a:p>
            <a:pPr marL="0" indent="0">
              <a:buNone/>
            </a:pPr>
            <a:r>
              <a:rPr lang="en-GB" sz="2900" dirty="0"/>
              <a:t>Teachers will continue to monitor progress using a variety of formal and informal methods.</a:t>
            </a:r>
          </a:p>
          <a:p>
            <a:pPr marL="0" indent="0">
              <a:buNone/>
            </a:pPr>
            <a:endParaRPr lang="en-GB" sz="2900" dirty="0"/>
          </a:p>
          <a:p>
            <a:pPr marL="0" indent="0">
              <a:buNone/>
            </a:pPr>
            <a:r>
              <a:rPr lang="en-GB" sz="2900" u="sng" dirty="0"/>
              <a:t>Formal methods will include</a:t>
            </a:r>
            <a:r>
              <a:rPr lang="en-GB" sz="2900" dirty="0"/>
              <a:t>:</a:t>
            </a:r>
          </a:p>
          <a:p>
            <a:r>
              <a:rPr lang="en-GB" sz="2900" dirty="0"/>
              <a:t>End of key stage 1 and 2 assessment units</a:t>
            </a:r>
          </a:p>
          <a:p>
            <a:r>
              <a:rPr lang="en-GB" sz="2900" dirty="0"/>
              <a:t>Annual NFER Maths Test (Online) and/or INCAS Maths assessment (online)</a:t>
            </a:r>
          </a:p>
          <a:p>
            <a:r>
              <a:rPr lang="en-GB" sz="2900" dirty="0"/>
              <a:t>Continual statutory and non-statutory assessments on pupil levels of progression Using Mathematics for Internal standardisation.</a:t>
            </a:r>
          </a:p>
          <a:p>
            <a:r>
              <a:rPr lang="en-GB" sz="2900" dirty="0"/>
              <a:t>Diagnostic use of statistics gathered will ensure Targets can be identified to enhance teaching and learning and that underachievers/gifted pupils can be highlighted and appropriate steps put into place to ensure their needs are addressed.</a:t>
            </a:r>
          </a:p>
          <a:p>
            <a:pPr marL="0" indent="0">
              <a:buNone/>
            </a:pPr>
            <a:endParaRPr lang="en-GB" sz="2900" dirty="0"/>
          </a:p>
          <a:p>
            <a:pPr marL="0" indent="0">
              <a:buNone/>
            </a:pPr>
            <a:r>
              <a:rPr lang="en-GB" sz="2900" dirty="0"/>
              <a:t>Data is retained during a child’s time at Holy Family P.S and for 3 years after they leave.  </a:t>
            </a:r>
          </a:p>
          <a:p>
            <a:pPr marL="0" indent="0">
              <a:buNone/>
            </a:pPr>
            <a:r>
              <a:rPr lang="en-GB" sz="2900" dirty="0"/>
              <a:t>The information can be accessed by the Assessment/ Numeracy Co-ordinator, Principal, Vice Principal and SENCO who can identify children with specific difficulties.  If relevant information can be forwarded to appropriate external agencies e.g. child psychologist.</a:t>
            </a:r>
          </a:p>
          <a:p>
            <a:pPr marL="0" indent="0">
              <a:buNone/>
            </a:pPr>
            <a:endParaRPr lang="en-GB" sz="2900" dirty="0"/>
          </a:p>
          <a:p>
            <a:pPr marL="0" indent="0">
              <a:buNone/>
            </a:pPr>
            <a:r>
              <a:rPr lang="en-GB" sz="2900" u="sng" dirty="0"/>
              <a:t>Informal methods will include</a:t>
            </a:r>
            <a:r>
              <a:rPr lang="en-GB" sz="2900" dirty="0"/>
              <a:t>:</a:t>
            </a:r>
          </a:p>
          <a:p>
            <a:r>
              <a:rPr lang="en-GB" sz="2900" dirty="0"/>
              <a:t>Baseline assessments </a:t>
            </a:r>
          </a:p>
          <a:p>
            <a:r>
              <a:rPr lang="en-GB" sz="2900" dirty="0"/>
              <a:t>Ongoing teacher monitoring of class work, homework and mental maths participation.</a:t>
            </a:r>
          </a:p>
          <a:p>
            <a:r>
              <a:rPr lang="en-GB" sz="2900" dirty="0"/>
              <a:t>Regrouping pupils when success is achieved or when difficulties are encountered.</a:t>
            </a:r>
          </a:p>
          <a:p>
            <a:r>
              <a:rPr lang="en-GB" sz="2900" dirty="0"/>
              <a:t>Records of class tests, e.g. mental maths, 6/8 weekly assessments, tables, Manga high (other Math Online assessment)</a:t>
            </a:r>
          </a:p>
          <a:p>
            <a:pPr marL="0" indent="0">
              <a:buNone/>
            </a:pPr>
            <a:endParaRPr lang="en-GB" sz="3400"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905360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368299"/>
            <a:ext cx="10858500" cy="5842001"/>
          </a:xfrm>
        </p:spPr>
        <p:txBody>
          <a:bodyPr>
            <a:normAutofit lnSpcReduction="10000"/>
          </a:bodyPr>
          <a:lstStyle/>
          <a:p>
            <a:pPr marL="0" indent="0">
              <a:buNone/>
            </a:pPr>
            <a:r>
              <a:rPr lang="en-GB" sz="1400" b="1" u="sng" dirty="0"/>
              <a:t>Special Educational Needs</a:t>
            </a:r>
          </a:p>
          <a:p>
            <a:pPr marL="0" indent="0">
              <a:buNone/>
            </a:pPr>
            <a:r>
              <a:rPr lang="en-GB" sz="1400" dirty="0"/>
              <a:t>Responsibility for the identification of pupils requiring additional provision rests with the class teacher.  Following identification, differentiated provision should be given to the pupils concerned, advice and guidance are available from the SENCO and Maths co-ordinator.  In addition Maths Recovery may be available to pupils from P3-P7, for pupils identified by both class teacher and through results from any diagnostic assessments.</a:t>
            </a:r>
          </a:p>
          <a:p>
            <a:pPr marL="0" indent="0">
              <a:buNone/>
            </a:pPr>
            <a:r>
              <a:rPr lang="en-GB" sz="1400" b="1" u="sng" dirty="0"/>
              <a:t>Marking</a:t>
            </a:r>
          </a:p>
          <a:p>
            <a:pPr marL="0" indent="0">
              <a:buNone/>
            </a:pPr>
            <a:r>
              <a:rPr lang="en-GB" sz="1400" dirty="0"/>
              <a:t>Marking is diagnostic and supportive and as far as possible conversation with teacher and child is constructive to help with corrections.</a:t>
            </a:r>
          </a:p>
          <a:p>
            <a:pPr marL="0" indent="0">
              <a:buNone/>
            </a:pPr>
            <a:r>
              <a:rPr lang="en-GB" sz="1400" dirty="0"/>
              <a:t>Correct solutions are marked with a tick.  Incorrect solutions are marked with an x or .  and  any incorrect digits are identified with a . or _ to encourage pupils to seek the correct formation.</a:t>
            </a:r>
          </a:p>
          <a:p>
            <a:pPr marL="0" indent="0">
              <a:buNone/>
            </a:pPr>
            <a:r>
              <a:rPr lang="en-GB" sz="1400" b="1" u="sng" dirty="0"/>
              <a:t>Teaching Time Allocation</a:t>
            </a:r>
          </a:p>
          <a:p>
            <a:pPr marL="0" indent="0">
              <a:buNone/>
            </a:pPr>
            <a:r>
              <a:rPr lang="en-GB" sz="1400" dirty="0"/>
              <a:t>Foundation and Key Stage One</a:t>
            </a:r>
          </a:p>
          <a:p>
            <a:pPr marL="0" indent="0">
              <a:buNone/>
            </a:pPr>
            <a:r>
              <a:rPr lang="en-GB" sz="1400" dirty="0"/>
              <a:t>Mental Maths daily (10-15 minutes)  and 40-50 minutes Mathematics session daily</a:t>
            </a:r>
          </a:p>
          <a:p>
            <a:pPr marL="0" indent="0">
              <a:buNone/>
            </a:pPr>
            <a:r>
              <a:rPr lang="en-GB" sz="1400" dirty="0"/>
              <a:t>30 minutes play/learning centres during Structured play will also provide learning opportunities for practical maths and developing mathematical concepts.  Electronic and other media resources (Interactive smartboard, I-Pads,  will be utilised to further enrich maths).</a:t>
            </a:r>
          </a:p>
          <a:p>
            <a:pPr marL="0" indent="0">
              <a:buNone/>
            </a:pPr>
            <a:r>
              <a:rPr lang="en-GB" sz="1400" dirty="0"/>
              <a:t>Key Stage Two</a:t>
            </a:r>
          </a:p>
          <a:p>
            <a:pPr marL="0" indent="0">
              <a:buNone/>
            </a:pPr>
            <a:r>
              <a:rPr lang="en-GB" sz="1400" dirty="0"/>
              <a:t>Mental Maths, practical Maths and Teaching session- 1hour 15 minutes daily</a:t>
            </a:r>
          </a:p>
          <a:p>
            <a:pPr marL="0" indent="0">
              <a:buNone/>
            </a:pPr>
            <a:r>
              <a:rPr lang="en-GB" sz="1400" dirty="0"/>
              <a:t>Mathematical skills, knowledge and understanding will be developed both within Mathematics and across many cross curricular areas throughout the school.</a:t>
            </a:r>
          </a:p>
          <a:p>
            <a:pPr marL="0" indent="0">
              <a:buNone/>
            </a:pPr>
            <a:r>
              <a:rPr lang="en-GB" sz="1400" b="1" u="sng" dirty="0"/>
              <a:t>Homework</a:t>
            </a:r>
          </a:p>
          <a:p>
            <a:pPr marL="0" indent="0">
              <a:buNone/>
            </a:pPr>
            <a:r>
              <a:rPr lang="en-GB" sz="1400" dirty="0"/>
              <a:t>In line with school policy on homework, children will receive a range of mathematical tasks to carry out at home.  This may include reinforcement of number work, mental arithmetic, rote learning of tables etc., and/or a variety of topic based tasks, e.g. finding out, measuring, timing etc.  </a:t>
            </a:r>
          </a:p>
          <a:p>
            <a:pPr marL="0" indent="0">
              <a:buNone/>
            </a:pPr>
            <a:r>
              <a:rPr lang="en-GB" sz="1400" dirty="0"/>
              <a:t>Parents are encouraged to participate in the development of their child’s maths and are informed of the maths curriculum through regularly set homework and information booklets/guidance on how to help their child.</a:t>
            </a:r>
          </a:p>
        </p:txBody>
      </p:sp>
    </p:spTree>
    <p:extLst>
      <p:ext uri="{BB962C8B-B14F-4D97-AF65-F5344CB8AC3E}">
        <p14:creationId xmlns:p14="http://schemas.microsoft.com/office/powerpoint/2010/main" val="2349869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4700" y="466724"/>
            <a:ext cx="10515600" cy="5934076"/>
          </a:xfrm>
        </p:spPr>
        <p:txBody>
          <a:bodyPr>
            <a:normAutofit fontScale="25000" lnSpcReduction="20000"/>
          </a:bodyPr>
          <a:lstStyle/>
          <a:p>
            <a:pPr marL="0" indent="0">
              <a:buNone/>
            </a:pPr>
            <a:r>
              <a:rPr lang="en-GB" sz="5600" b="1" u="sng" dirty="0"/>
              <a:t>Effective leadership</a:t>
            </a:r>
          </a:p>
          <a:p>
            <a:r>
              <a:rPr lang="en-GB" sz="5600" dirty="0"/>
              <a:t>An effective school development plan is in place with clear and realistic targets for improvement in Numeracy</a:t>
            </a:r>
          </a:p>
          <a:p>
            <a:r>
              <a:rPr lang="en-GB" sz="5600" dirty="0"/>
              <a:t>Principal and Board of Governors are informed about the Numeracy Action Plan</a:t>
            </a:r>
          </a:p>
          <a:p>
            <a:r>
              <a:rPr lang="en-GB" sz="5600" dirty="0"/>
              <a:t>Teachers are given opportunities to share in planning, implementation and evaluation of the strategies needed to bring about improvement in Numeracy.</a:t>
            </a:r>
            <a:endParaRPr lang="en-GB" sz="5600" b="1" u="sng" dirty="0"/>
          </a:p>
          <a:p>
            <a:pPr marL="0" indent="0">
              <a:buNone/>
            </a:pPr>
            <a:r>
              <a:rPr lang="en-GB" sz="5600" b="1" u="sng" dirty="0"/>
              <a:t>The Role of the Numeracy Co-ordinator</a:t>
            </a:r>
          </a:p>
          <a:p>
            <a:r>
              <a:rPr lang="en-GB" sz="5600" dirty="0"/>
              <a:t>To demonstrate expertise and show enthusiasm and vision for Numeracy.</a:t>
            </a:r>
          </a:p>
          <a:p>
            <a:r>
              <a:rPr lang="en-GB" sz="5600" dirty="0"/>
              <a:t>To lead the development of Numeracy throughout the whole school.  </a:t>
            </a:r>
          </a:p>
          <a:p>
            <a:r>
              <a:rPr lang="en-GB" sz="5600" dirty="0"/>
              <a:t>To Lead Inset staff/curriculum development, attending external training/ clusters and provide staff training and disseminating resources from training.</a:t>
            </a:r>
          </a:p>
          <a:p>
            <a:r>
              <a:rPr lang="en-GB" sz="5600" dirty="0"/>
              <a:t>Promote self-evaluation in order to enhance the monitoring, evaluation and review processes.</a:t>
            </a:r>
          </a:p>
          <a:p>
            <a:r>
              <a:rPr lang="en-GB" sz="5600" dirty="0"/>
              <a:t>Monitor, evaluate and record Progress on the Numeracy Action Plan yearly to Principal and Board of Governors.</a:t>
            </a:r>
          </a:p>
          <a:p>
            <a:r>
              <a:rPr lang="en-GB" sz="5600" dirty="0"/>
              <a:t>Acquisition and management of appropriate and relevant books and materials needed.</a:t>
            </a:r>
          </a:p>
          <a:p>
            <a:r>
              <a:rPr lang="en-GB" sz="5600" dirty="0"/>
              <a:t>Assist staff to avail of numeracy courses to enhance their understanding and teaching of numeracy.</a:t>
            </a:r>
          </a:p>
          <a:p>
            <a:r>
              <a:rPr lang="en-GB" sz="5600" dirty="0"/>
              <a:t>Ensure and regular review and update of the policy with all staff.</a:t>
            </a:r>
          </a:p>
          <a:p>
            <a:r>
              <a:rPr lang="en-GB" sz="5600" dirty="0"/>
              <a:t>Provide guidance along with the Assessment co-ordinator, on effective use of performance data, including target setting, pupil areas of strengths/weakness for each year group.</a:t>
            </a:r>
          </a:p>
          <a:p>
            <a:r>
              <a:rPr lang="en-GB" sz="5600" dirty="0"/>
              <a:t>Seek leadership and guidance from management to offer identification, dissemination and implementation of good practice in the learning and teaching of Numeracy and the vision for Numeracy from the School Development Plan.</a:t>
            </a:r>
          </a:p>
          <a:p>
            <a:r>
              <a:rPr lang="en-GB" sz="5600" dirty="0"/>
              <a:t>Undertake on-going monitoring and evaluation at individual, class and whole school level.</a:t>
            </a:r>
          </a:p>
          <a:p>
            <a:pPr marL="0" indent="0">
              <a:buNone/>
            </a:pPr>
            <a:r>
              <a:rPr lang="en-GB" sz="5600" dirty="0"/>
              <a:t>The development of maths also involves a collective responsibility by all teachers so that all the children in our school will have been exposed to an enriching experience and the development of Mathematical language, knowledge, understanding and skills.  </a:t>
            </a:r>
          </a:p>
          <a:p>
            <a:pPr marL="0" indent="0">
              <a:buNone/>
            </a:pPr>
            <a:r>
              <a:rPr lang="en-GB" sz="5600" dirty="0"/>
              <a:t>Teachers will plan maths topics/areas through daily, half-termly and full Year schemes in each year group, ensuring that all classes receive the same maths content.</a:t>
            </a:r>
          </a:p>
          <a:p>
            <a:endParaRPr lang="en-GB" sz="5600" dirty="0"/>
          </a:p>
          <a:p>
            <a:endParaRPr lang="en-GB" dirty="0"/>
          </a:p>
        </p:txBody>
      </p:sp>
    </p:spTree>
    <p:extLst>
      <p:ext uri="{BB962C8B-B14F-4D97-AF65-F5344CB8AC3E}">
        <p14:creationId xmlns:p14="http://schemas.microsoft.com/office/powerpoint/2010/main" val="4293293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6100" y="454024"/>
            <a:ext cx="10515600" cy="5705475"/>
          </a:xfrm>
        </p:spPr>
        <p:txBody>
          <a:bodyPr>
            <a:noAutofit/>
          </a:bodyPr>
          <a:lstStyle/>
          <a:p>
            <a:pPr marL="0" indent="0">
              <a:lnSpc>
                <a:spcPct val="100000"/>
              </a:lnSpc>
              <a:spcBef>
                <a:spcPts val="0"/>
              </a:spcBef>
              <a:buNone/>
            </a:pPr>
            <a:r>
              <a:rPr lang="en-GB" sz="1400" b="1" u="sng" dirty="0"/>
              <a:t>A school connected to it’s community</a:t>
            </a:r>
          </a:p>
          <a:p>
            <a:pPr marL="0" indent="0">
              <a:lnSpc>
                <a:spcPct val="100000"/>
              </a:lnSpc>
              <a:spcBef>
                <a:spcPts val="0"/>
              </a:spcBef>
              <a:spcAft>
                <a:spcPts val="800"/>
              </a:spcAft>
              <a:buNone/>
            </a:pPr>
            <a:r>
              <a:rPr lang="en-GB" sz="1400" dirty="0">
                <a:effectLst/>
                <a:ea typeface="Calibri" panose="020F0502020204030204" pitchFamily="34" charset="0"/>
                <a:cs typeface="Times New Roman" panose="02020603050405020304" pitchFamily="18" charset="0"/>
              </a:rPr>
              <a:t>Our school aims to provide a caring and stimulating environment for children of all abilities and to help them become independent, responsible people. This can only be achieved by close co-operation between school and parents and there will be many opportunities for teachers and parents to share and assist in their child(ren)’s education.</a:t>
            </a:r>
          </a:p>
          <a:p>
            <a:pPr marL="0" indent="0">
              <a:lnSpc>
                <a:spcPct val="100000"/>
              </a:lnSpc>
              <a:spcBef>
                <a:spcPts val="0"/>
              </a:spcBef>
              <a:spcAft>
                <a:spcPts val="800"/>
              </a:spcAft>
              <a:buNone/>
            </a:pPr>
            <a:r>
              <a:rPr lang="en-GB" sz="1400" dirty="0">
                <a:cs typeface="Times New Roman" panose="02020603050405020304" pitchFamily="18" charset="0"/>
              </a:rPr>
              <a:t>The following ESaGS indicators are reflected in our provision for Mathematics and Numeracy.  Good relationships that facilitate engagement and communication between the school and it’s parents and the wider community that it serves. </a:t>
            </a:r>
          </a:p>
          <a:p>
            <a:pPr>
              <a:lnSpc>
                <a:spcPct val="100000"/>
              </a:lnSpc>
              <a:spcBef>
                <a:spcPts val="0"/>
              </a:spcBef>
              <a:spcAft>
                <a:spcPts val="800"/>
              </a:spcAft>
            </a:pPr>
            <a:r>
              <a:rPr lang="en-GB" sz="1400" dirty="0">
                <a:cs typeface="Times New Roman" panose="02020603050405020304" pitchFamily="18" charset="0"/>
              </a:rPr>
              <a:t>Numeracy information booklets/ support evening</a:t>
            </a:r>
          </a:p>
          <a:p>
            <a:pPr>
              <a:lnSpc>
                <a:spcPct val="100000"/>
              </a:lnSpc>
              <a:spcBef>
                <a:spcPts val="0"/>
              </a:spcBef>
              <a:spcAft>
                <a:spcPts val="800"/>
              </a:spcAft>
            </a:pPr>
            <a:r>
              <a:rPr lang="en-GB" sz="1400" dirty="0">
                <a:cs typeface="Times New Roman" panose="02020603050405020304" pitchFamily="18" charset="0"/>
              </a:rPr>
              <a:t>Parent/teacher meetings</a:t>
            </a:r>
          </a:p>
          <a:p>
            <a:pPr>
              <a:lnSpc>
                <a:spcPct val="100000"/>
              </a:lnSpc>
              <a:spcBef>
                <a:spcPts val="0"/>
              </a:spcBef>
              <a:spcAft>
                <a:spcPts val="800"/>
              </a:spcAft>
            </a:pPr>
            <a:r>
              <a:rPr lang="en-GB" sz="1400" dirty="0">
                <a:cs typeface="Times New Roman" panose="02020603050405020304" pitchFamily="18" charset="0"/>
              </a:rPr>
              <a:t>Verbal and written reports on pupil progress</a:t>
            </a:r>
          </a:p>
          <a:p>
            <a:pPr>
              <a:lnSpc>
                <a:spcPct val="100000"/>
              </a:lnSpc>
              <a:spcBef>
                <a:spcPts val="0"/>
              </a:spcBef>
              <a:spcAft>
                <a:spcPts val="800"/>
              </a:spcAft>
            </a:pPr>
            <a:r>
              <a:rPr lang="en-GB" sz="1400" dirty="0">
                <a:cs typeface="Times New Roman" panose="02020603050405020304" pitchFamily="18" charset="0"/>
              </a:rPr>
              <a:t>Homework activities</a:t>
            </a:r>
          </a:p>
          <a:p>
            <a:pPr>
              <a:lnSpc>
                <a:spcPct val="100000"/>
              </a:lnSpc>
              <a:spcBef>
                <a:spcPts val="0"/>
              </a:spcBef>
              <a:spcAft>
                <a:spcPts val="800"/>
              </a:spcAft>
            </a:pPr>
            <a:r>
              <a:rPr lang="en-GB" sz="1400" dirty="0">
                <a:cs typeface="Times New Roman" panose="02020603050405020304" pitchFamily="18" charset="0"/>
              </a:rPr>
              <a:t>Useful websites/apps</a:t>
            </a:r>
          </a:p>
          <a:p>
            <a:pPr marL="0" indent="0">
              <a:lnSpc>
                <a:spcPct val="100000"/>
              </a:lnSpc>
              <a:spcBef>
                <a:spcPts val="0"/>
              </a:spcBef>
              <a:spcAft>
                <a:spcPts val="800"/>
              </a:spcAft>
              <a:buNone/>
            </a:pPr>
            <a:r>
              <a:rPr lang="en-GB" sz="1400" dirty="0">
                <a:cs typeface="Times New Roman" panose="02020603050405020304" pitchFamily="18" charset="0"/>
              </a:rPr>
              <a:t>The school uses its involvement in particular programmes (e.g. clusters, workshops, shared visits to other Primary schools) effectively in meeting the needs of the community and nearby schools.</a:t>
            </a:r>
          </a:p>
          <a:p>
            <a:pPr marL="0" indent="0">
              <a:lnSpc>
                <a:spcPct val="100000"/>
              </a:lnSpc>
              <a:spcBef>
                <a:spcPts val="0"/>
              </a:spcBef>
              <a:spcAft>
                <a:spcPts val="800"/>
              </a:spcAft>
              <a:buNone/>
            </a:pPr>
            <a:r>
              <a:rPr lang="en-GB" sz="1400" b="1" u="sng" dirty="0">
                <a:cs typeface="Times New Roman" panose="02020603050405020304" pitchFamily="18" charset="0"/>
              </a:rPr>
              <a:t>Monitoring and evaluation of the policy</a:t>
            </a:r>
          </a:p>
          <a:p>
            <a:pPr marL="0" indent="0">
              <a:lnSpc>
                <a:spcPct val="100000"/>
              </a:lnSpc>
              <a:spcBef>
                <a:spcPts val="0"/>
              </a:spcBef>
              <a:spcAft>
                <a:spcPts val="800"/>
              </a:spcAft>
              <a:buNone/>
            </a:pPr>
            <a:r>
              <a:rPr lang="en-GB" sz="1400" dirty="0">
                <a:cs typeface="Times New Roman" panose="02020603050405020304" pitchFamily="18" charset="0"/>
              </a:rPr>
              <a:t>The Numeracy Policy is:</a:t>
            </a:r>
          </a:p>
          <a:p>
            <a:pPr>
              <a:lnSpc>
                <a:spcPct val="100000"/>
              </a:lnSpc>
              <a:spcBef>
                <a:spcPts val="0"/>
              </a:spcBef>
              <a:spcAft>
                <a:spcPts val="800"/>
              </a:spcAft>
            </a:pPr>
            <a:r>
              <a:rPr lang="en-GB" sz="1400" dirty="0">
                <a:cs typeface="Times New Roman" panose="02020603050405020304" pitchFamily="18" charset="0"/>
              </a:rPr>
              <a:t>Agreed with the Board of Governors</a:t>
            </a:r>
          </a:p>
          <a:p>
            <a:pPr>
              <a:lnSpc>
                <a:spcPct val="100000"/>
              </a:lnSpc>
              <a:spcBef>
                <a:spcPts val="0"/>
              </a:spcBef>
              <a:spcAft>
                <a:spcPts val="800"/>
              </a:spcAft>
            </a:pPr>
            <a:r>
              <a:rPr lang="en-GB" sz="1400" dirty="0">
                <a:cs typeface="Times New Roman" panose="02020603050405020304" pitchFamily="18" charset="0"/>
              </a:rPr>
              <a:t>Shared with parents</a:t>
            </a:r>
          </a:p>
          <a:p>
            <a:pPr>
              <a:lnSpc>
                <a:spcPct val="100000"/>
              </a:lnSpc>
              <a:spcBef>
                <a:spcPts val="0"/>
              </a:spcBef>
              <a:spcAft>
                <a:spcPts val="800"/>
              </a:spcAft>
            </a:pPr>
            <a:r>
              <a:rPr lang="en-GB" sz="1400" dirty="0">
                <a:cs typeface="Times New Roman" panose="02020603050405020304" pitchFamily="18" charset="0"/>
              </a:rPr>
              <a:t>Available to the general public via the school website</a:t>
            </a:r>
          </a:p>
          <a:p>
            <a:pPr>
              <a:lnSpc>
                <a:spcPct val="100000"/>
              </a:lnSpc>
              <a:spcBef>
                <a:spcPts val="0"/>
              </a:spcBef>
              <a:spcAft>
                <a:spcPts val="800"/>
              </a:spcAft>
            </a:pPr>
            <a:r>
              <a:rPr lang="en-GB" sz="1400" dirty="0">
                <a:cs typeface="Times New Roman" panose="02020603050405020304" pitchFamily="18" charset="0"/>
              </a:rPr>
              <a:t>Regularly reviewed and updated in consultation with Staff, governors, parents children.</a:t>
            </a:r>
            <a:endParaRPr lang="en-GB" sz="1400" dirty="0"/>
          </a:p>
        </p:txBody>
      </p:sp>
    </p:spTree>
    <p:extLst>
      <p:ext uri="{BB962C8B-B14F-4D97-AF65-F5344CB8AC3E}">
        <p14:creationId xmlns:p14="http://schemas.microsoft.com/office/powerpoint/2010/main" val="3780322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9000" y="606425"/>
            <a:ext cx="10515600" cy="4351338"/>
          </a:xfrm>
        </p:spPr>
        <p:txBody>
          <a:bodyPr>
            <a:normAutofit fontScale="62500" lnSpcReduction="20000"/>
          </a:bodyPr>
          <a:lstStyle/>
          <a:p>
            <a:pPr marL="0" indent="0">
              <a:buNone/>
            </a:pPr>
            <a:endParaRPr lang="en-GB" u="sng" dirty="0"/>
          </a:p>
          <a:p>
            <a:pPr marL="0" indent="0">
              <a:buNone/>
            </a:pPr>
            <a:r>
              <a:rPr lang="en-GB" u="sng" dirty="0"/>
              <a:t>CONTENTS</a:t>
            </a:r>
            <a:endParaRPr lang="en-GB" dirty="0"/>
          </a:p>
          <a:p>
            <a:pPr marL="0" indent="0">
              <a:buNone/>
            </a:pPr>
            <a:endParaRPr lang="en-GB" dirty="0"/>
          </a:p>
          <a:p>
            <a:pPr lvl="0"/>
            <a:r>
              <a:rPr lang="en-GB" dirty="0"/>
              <a:t>Context						Page 3</a:t>
            </a:r>
          </a:p>
          <a:p>
            <a:pPr lvl="0"/>
            <a:r>
              <a:rPr lang="en-GB" dirty="0"/>
              <a:t>Introduction                    					Page 4</a:t>
            </a:r>
          </a:p>
          <a:p>
            <a:pPr lvl="0"/>
            <a:r>
              <a:rPr lang="en-GB" dirty="0"/>
              <a:t>Objectives of the Numeracy Policy				Page 5</a:t>
            </a:r>
          </a:p>
          <a:p>
            <a:pPr lvl="0"/>
            <a:r>
              <a:rPr lang="en-GB" dirty="0"/>
              <a:t>Statutory requirements					Page 6</a:t>
            </a:r>
          </a:p>
          <a:p>
            <a:pPr lvl="0"/>
            <a:r>
              <a:rPr lang="en-GB" dirty="0"/>
              <a:t>Child-centred Provision					Page 7</a:t>
            </a:r>
          </a:p>
          <a:p>
            <a:pPr lvl="0"/>
            <a:r>
              <a:rPr lang="en-GB" dirty="0"/>
              <a:t>High quality learning and teaching				Page 8-11</a:t>
            </a:r>
          </a:p>
          <a:p>
            <a:pPr lvl="0"/>
            <a:r>
              <a:rPr lang="en-GB" dirty="0"/>
              <a:t>Assessment and Record Keeping				Page 12-13</a:t>
            </a:r>
          </a:p>
          <a:p>
            <a:pPr lvl="0"/>
            <a:r>
              <a:rPr lang="en-GB" dirty="0"/>
              <a:t>Effective leadership and the Role of Numeracy Co-ordinator	Page 14</a:t>
            </a:r>
          </a:p>
          <a:p>
            <a:pPr lvl="0"/>
            <a:r>
              <a:rPr lang="en-GB" dirty="0"/>
              <a:t>A school connected to its local community  			Page 15</a:t>
            </a:r>
          </a:p>
          <a:p>
            <a:pPr lvl="0"/>
            <a:r>
              <a:rPr lang="en-GB" dirty="0"/>
              <a:t>Monitoring and evaluation of policy	         	</a:t>
            </a:r>
            <a:r>
              <a:rPr lang="en-GB"/>
              <a:t>		Page </a:t>
            </a:r>
            <a:r>
              <a:rPr lang="en-GB" dirty="0"/>
              <a:t>16</a:t>
            </a:r>
          </a:p>
          <a:p>
            <a:endParaRPr lang="en-GB" dirty="0"/>
          </a:p>
        </p:txBody>
      </p:sp>
      <p:sp>
        <p:nvSpPr>
          <p:cNvPr id="4" name="Rectangle 3"/>
          <p:cNvSpPr/>
          <p:nvPr/>
        </p:nvSpPr>
        <p:spPr>
          <a:xfrm>
            <a:off x="241300" y="101600"/>
            <a:ext cx="11776866" cy="461665"/>
          </a:xfrm>
          <a:prstGeom prst="rect">
            <a:avLst/>
          </a:prstGeom>
          <a:noFill/>
        </p:spPr>
        <p:txBody>
          <a:bodyPr wrap="square" lIns="91440" tIns="45720" rIns="91440" bIns="45720">
            <a:spAutoFit/>
          </a:bodyPr>
          <a:lstStyle/>
          <a:p>
            <a:pPr algn="ctr"/>
            <a:r>
              <a:rPr lang="en-GB" sz="2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Holy Family Primary School Teconnaught</a:t>
            </a:r>
          </a:p>
        </p:txBody>
      </p:sp>
    </p:spTree>
    <p:extLst>
      <p:ext uri="{BB962C8B-B14F-4D97-AF65-F5344CB8AC3E}">
        <p14:creationId xmlns:p14="http://schemas.microsoft.com/office/powerpoint/2010/main" val="1267613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7400" y="546100"/>
            <a:ext cx="10756900" cy="6753708"/>
          </a:xfrm>
          <a:prstGeom prst="rect">
            <a:avLst/>
          </a:prstGeom>
        </p:spPr>
        <p:txBody>
          <a:bodyPr wrap="square">
            <a:spAutoFit/>
          </a:bodyPr>
          <a:lstStyle/>
          <a:p>
            <a:pPr>
              <a:lnSpc>
                <a:spcPct val="107000"/>
              </a:lnSpc>
              <a:spcAft>
                <a:spcPts val="800"/>
              </a:spcAft>
            </a:pPr>
            <a:r>
              <a:rPr lang="en-GB" sz="1600" b="1" u="sng" dirty="0">
                <a:effectLst/>
                <a:latin typeface="Calibri" panose="020F0502020204030204" pitchFamily="34" charset="0"/>
                <a:ea typeface="Calibri" panose="020F0502020204030204" pitchFamily="34" charset="0"/>
                <a:cs typeface="Times New Roman" panose="02020603050405020304" pitchFamily="18" charset="0"/>
              </a:rPr>
              <a:t>Context</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This Policy document has been discussed and agreed by all staff to define our key principles, practices and provision of Numeracy in our school.</a:t>
            </a:r>
          </a:p>
          <a:p>
            <a:pP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The basic philosophy behind our school policy at Holy Family is the wider context and vision of the NI education system and the main structures in which we operate:</a:t>
            </a:r>
          </a:p>
          <a:p>
            <a:pPr marL="285750" indent="-285750">
              <a:lnSpc>
                <a:spcPct val="107000"/>
              </a:lnSpc>
              <a:spcAft>
                <a:spcPts val="800"/>
              </a:spcAft>
              <a:buFont typeface="Arial" panose="020B0604020202020204" pitchFamily="34" charset="0"/>
              <a:buChar char="•"/>
            </a:pPr>
            <a:r>
              <a:rPr lang="en-GB" sz="1600" dirty="0">
                <a:effectLst/>
                <a:latin typeface="Calibri" panose="020F0502020204030204" pitchFamily="34" charset="0"/>
                <a:ea typeface="Calibri" panose="020F0502020204030204" pitchFamily="34" charset="0"/>
                <a:cs typeface="Times New Roman" panose="02020603050405020304" pitchFamily="18" charset="0"/>
              </a:rPr>
              <a:t>The vision of the Department of Education, ‘To ensure that every learner fulfils his or her potential at each stage of his or her development.’  </a:t>
            </a:r>
            <a:r>
              <a:rPr lang="en-GB" sz="1600" dirty="0">
                <a:latin typeface="Calibri" panose="020F0502020204030204" pitchFamily="34" charset="0"/>
                <a:ea typeface="Calibri" panose="020F0502020204030204" pitchFamily="34" charset="0"/>
                <a:cs typeface="Times New Roman" panose="02020603050405020304" pitchFamily="18" charset="0"/>
              </a:rPr>
              <a:t> </a:t>
            </a:r>
            <a:r>
              <a:rPr lang="en-GB" sz="1600" dirty="0">
                <a:effectLst/>
                <a:latin typeface="Calibri" panose="020F0502020204030204" pitchFamily="34" charset="0"/>
                <a:ea typeface="Calibri" panose="020F0502020204030204" pitchFamily="34" charset="0"/>
                <a:cs typeface="Times New Roman" panose="02020603050405020304" pitchFamily="18" charset="0"/>
              </a:rPr>
              <a:t>(Source: Department of Education NI 2010)</a:t>
            </a:r>
          </a:p>
          <a:p>
            <a:pPr marL="285750" indent="-285750">
              <a:lnSpc>
                <a:spcPct val="107000"/>
              </a:lnSpc>
              <a:spcAft>
                <a:spcPts val="800"/>
              </a:spcAft>
              <a:buFont typeface="Arial" panose="020B0604020202020204" pitchFamily="34" charset="0"/>
              <a:buChar char="•"/>
            </a:pPr>
            <a:r>
              <a:rPr lang="en-GB" sz="1600" dirty="0">
                <a:effectLst/>
                <a:latin typeface="Calibri" panose="020F0502020204030204" pitchFamily="34" charset="0"/>
                <a:ea typeface="Calibri" panose="020F0502020204030204" pitchFamily="34" charset="0"/>
                <a:cs typeface="Times New Roman" panose="02020603050405020304" pitchFamily="18" charset="0"/>
              </a:rPr>
              <a:t>‘The Northern Ireland Curriculum aims to empower young people to achieve their potential and to make informed and responsible decisions throughout their lives.’  (Source: Department of Education  NI 2008) </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The characteristics of effective practice, defined in ‘Every school a Good School- a Policy for School Improvement’ (DE 2009), grouped under the four headings.</a:t>
            </a:r>
          </a:p>
          <a:p>
            <a:pPr marL="342900" lvl="0" indent="-342900">
              <a:lnSpc>
                <a:spcPct val="107000"/>
              </a:lnSpc>
              <a:spcAft>
                <a:spcPts val="0"/>
              </a:spcAft>
              <a:buFont typeface="+mj-lt"/>
              <a:buAutoNum type="arabicPeriod"/>
            </a:pPr>
            <a:r>
              <a:rPr lang="en-GB" sz="1600" dirty="0">
                <a:latin typeface="Calibri" panose="020F0502020204030204" pitchFamily="34" charset="0"/>
                <a:ea typeface="Calibri" panose="020F0502020204030204" pitchFamily="34" charset="0"/>
                <a:cs typeface="Times New Roman" panose="02020603050405020304" pitchFamily="18" charset="0"/>
              </a:rPr>
              <a:t>Child centred Provision</a:t>
            </a:r>
          </a:p>
          <a:p>
            <a:pPr marL="342900" lvl="0" indent="-342900">
              <a:lnSpc>
                <a:spcPct val="107000"/>
              </a:lnSpc>
              <a:spcAft>
                <a:spcPts val="0"/>
              </a:spcAft>
              <a:buFont typeface="+mj-lt"/>
              <a:buAutoNum type="arabicPeriod"/>
            </a:pPr>
            <a:r>
              <a:rPr lang="en-GB" sz="1600" dirty="0">
                <a:latin typeface="Calibri" panose="020F0502020204030204" pitchFamily="34" charset="0"/>
                <a:ea typeface="Calibri" panose="020F0502020204030204" pitchFamily="34" charset="0"/>
                <a:cs typeface="Times New Roman" panose="02020603050405020304" pitchFamily="18" charset="0"/>
              </a:rPr>
              <a:t>High Quality teaching and learning</a:t>
            </a:r>
          </a:p>
          <a:p>
            <a:pPr marL="342900" lvl="0" indent="-342900">
              <a:lnSpc>
                <a:spcPct val="107000"/>
              </a:lnSpc>
              <a:spcAft>
                <a:spcPts val="0"/>
              </a:spcAft>
              <a:buFont typeface="+mj-lt"/>
              <a:buAutoNum type="arabicPeriod"/>
            </a:pPr>
            <a:r>
              <a:rPr lang="en-GB" sz="1600" dirty="0">
                <a:latin typeface="Calibri" panose="020F0502020204030204" pitchFamily="34" charset="0"/>
                <a:ea typeface="Calibri" panose="020F0502020204030204" pitchFamily="34" charset="0"/>
                <a:cs typeface="Times New Roman" panose="02020603050405020304" pitchFamily="18" charset="0"/>
              </a:rPr>
              <a:t>Effective leadership</a:t>
            </a:r>
          </a:p>
          <a:p>
            <a:pPr marL="342900" lvl="0" indent="-342900">
              <a:lnSpc>
                <a:spcPct val="107000"/>
              </a:lnSpc>
              <a:spcAft>
                <a:spcPts val="800"/>
              </a:spcAft>
              <a:buFont typeface="+mj-lt"/>
              <a:buAutoNum type="arabicPeriod"/>
            </a:pPr>
            <a:r>
              <a:rPr lang="en-GB" sz="1600" dirty="0">
                <a:latin typeface="Calibri" panose="020F0502020204030204" pitchFamily="34" charset="0"/>
                <a:ea typeface="Calibri" panose="020F0502020204030204" pitchFamily="34" charset="0"/>
                <a:cs typeface="Times New Roman" panose="02020603050405020304" pitchFamily="18" charset="0"/>
              </a:rPr>
              <a:t>A school connected to its local community</a:t>
            </a:r>
          </a:p>
          <a:p>
            <a:pPr lvl="0">
              <a:lnSpc>
                <a:spcPct val="107000"/>
              </a:lnSpc>
              <a:spcAft>
                <a:spcPts val="800"/>
              </a:spcAft>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“Literacy and Numeracy are at the very heart of the revised curriculum”. (para. 2.3)</a:t>
            </a: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“Developing literacy and numeracy therefore must be central elements of a school delivery of the revised curriculum, and of the support and professional development for teachers in implementing the curriculum”. (para. 2.5)</a:t>
            </a:r>
          </a:p>
          <a:p>
            <a:pPr>
              <a:lnSpc>
                <a:spcPct val="107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u="sng"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121682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1300" y="546100"/>
            <a:ext cx="11328400" cy="5727700"/>
          </a:xfrm>
        </p:spPr>
        <p:txBody>
          <a:bodyPr>
            <a:normAutofit fontScale="62500" lnSpcReduction="20000"/>
          </a:bodyPr>
          <a:lstStyle/>
          <a:p>
            <a:pPr marL="0" indent="0">
              <a:buNone/>
            </a:pPr>
            <a:r>
              <a:rPr lang="en-GB" sz="2300" b="1" u="sng" dirty="0"/>
              <a:t>Introduction</a:t>
            </a:r>
          </a:p>
          <a:p>
            <a:pPr marL="0" indent="0">
              <a:buNone/>
            </a:pPr>
            <a:endParaRPr lang="en-GB" sz="2300" dirty="0"/>
          </a:p>
          <a:p>
            <a:pPr marL="0" indent="0">
              <a:buNone/>
            </a:pPr>
            <a:r>
              <a:rPr lang="en-GB" sz="2300" dirty="0"/>
              <a:t>This policy will set out the agreed key principles and practices that guide the development of Numeracy in our school, referring to the indicators of effective provision from ‘Every School a Good School’ using the four main areas mentioned.</a:t>
            </a:r>
          </a:p>
          <a:p>
            <a:pPr marL="0" indent="0">
              <a:buNone/>
            </a:pPr>
            <a:endParaRPr lang="en-GB" sz="2300" dirty="0"/>
          </a:p>
          <a:p>
            <a:pPr marL="0" indent="0">
              <a:buNone/>
            </a:pPr>
            <a:r>
              <a:rPr lang="en-GB" sz="2300" dirty="0"/>
              <a:t>At Holy Family we believe that mathematics provides a way of viewing and making sense of the world.  Children need to be challenged to think mathematically.  To organise, manipulate, communicate information and understand well defined rules and processes.</a:t>
            </a:r>
          </a:p>
          <a:p>
            <a:pPr marL="0" indent="0">
              <a:buNone/>
            </a:pPr>
            <a:endParaRPr lang="en-GB" sz="2300" dirty="0"/>
          </a:p>
          <a:p>
            <a:pPr marL="0" indent="0">
              <a:buNone/>
            </a:pPr>
            <a:r>
              <a:rPr lang="en-GB" sz="2300" dirty="0"/>
              <a:t>Mathematics is broader than computational skills and incorporates number/algebra, measures, shape and space, handling data and mathematical thinking and processes.</a:t>
            </a:r>
          </a:p>
          <a:p>
            <a:pPr marL="0" indent="0">
              <a:buNone/>
            </a:pPr>
            <a:endParaRPr lang="en-GB" sz="2300" dirty="0"/>
          </a:p>
          <a:p>
            <a:pPr marL="0" indent="0">
              <a:buNone/>
            </a:pPr>
            <a:r>
              <a:rPr lang="en-GB" sz="2300" dirty="0"/>
              <a:t>These elements are essential for, and can be enhanced by other areas of the curriculum.  Mathematics will therefore be promoted in a cross-curricular fashion.</a:t>
            </a:r>
          </a:p>
          <a:p>
            <a:pPr marL="0" indent="0">
              <a:buNone/>
            </a:pPr>
            <a:endParaRPr lang="en-GB" sz="2300" dirty="0"/>
          </a:p>
          <a:p>
            <a:pPr marL="0" indent="0">
              <a:buNone/>
            </a:pPr>
            <a:r>
              <a:rPr lang="en-GB" sz="2300" dirty="0"/>
              <a:t>In line with the revised Northern Ireland Curriculum the teaching of mathematics should focus on the development of skills and capabilities for</a:t>
            </a:r>
          </a:p>
          <a:p>
            <a:pPr marL="0" indent="0">
              <a:buNone/>
            </a:pPr>
            <a:r>
              <a:rPr lang="en-GB" sz="2300" dirty="0"/>
              <a:t>Lifelong learning and for operating effectively in society.  Therefore pupils should actively engage in:</a:t>
            </a:r>
          </a:p>
          <a:p>
            <a:r>
              <a:rPr lang="en-GB" sz="2300" dirty="0"/>
              <a:t>Thinking, Problem-Solving and Decision-Making </a:t>
            </a:r>
          </a:p>
          <a:p>
            <a:r>
              <a:rPr lang="en-GB" sz="2300" dirty="0"/>
              <a:t>Self Management 		</a:t>
            </a:r>
          </a:p>
          <a:p>
            <a:r>
              <a:rPr lang="en-GB" sz="2300" dirty="0"/>
              <a:t>Working with Others 		</a:t>
            </a:r>
          </a:p>
          <a:p>
            <a:r>
              <a:rPr lang="en-GB" sz="2300" dirty="0"/>
              <a:t>Managing Information 		</a:t>
            </a:r>
          </a:p>
          <a:p>
            <a:r>
              <a:rPr lang="en-GB" sz="2300" dirty="0"/>
              <a:t>Being Creative</a:t>
            </a:r>
          </a:p>
          <a:p>
            <a:pPr marL="0" indent="0">
              <a:buNone/>
            </a:pPr>
            <a:r>
              <a:rPr lang="en-GB" sz="2300" dirty="0"/>
              <a:t>NI Primary Curriculum, p.5 (CCEA 2007)</a:t>
            </a:r>
          </a:p>
          <a:p>
            <a:pPr marL="0" indent="0">
              <a:buNone/>
            </a:pPr>
            <a:endParaRPr lang="en-GB" sz="1600" dirty="0"/>
          </a:p>
          <a:p>
            <a:endParaRPr lang="en-GB" sz="1600" dirty="0"/>
          </a:p>
        </p:txBody>
      </p:sp>
    </p:spTree>
    <p:extLst>
      <p:ext uri="{BB962C8B-B14F-4D97-AF65-F5344CB8AC3E}">
        <p14:creationId xmlns:p14="http://schemas.microsoft.com/office/powerpoint/2010/main" val="1720006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3100" y="530224"/>
            <a:ext cx="10515600" cy="5680075"/>
          </a:xfrm>
        </p:spPr>
        <p:txBody>
          <a:bodyPr>
            <a:normAutofit/>
          </a:bodyPr>
          <a:lstStyle/>
          <a:p>
            <a:pPr marL="0" indent="0">
              <a:buNone/>
            </a:pPr>
            <a:r>
              <a:rPr lang="en-GB" sz="1400" b="1" u="sng" dirty="0"/>
              <a:t>Objectives of the Numeracy Policy</a:t>
            </a:r>
          </a:p>
          <a:p>
            <a:pPr marL="0" indent="0">
              <a:buNone/>
            </a:pPr>
            <a:endParaRPr lang="en-GB" sz="1400" dirty="0"/>
          </a:p>
          <a:p>
            <a:pPr marL="0" indent="0">
              <a:buNone/>
            </a:pPr>
            <a:r>
              <a:rPr lang="en-GB" sz="1400" dirty="0"/>
              <a:t>At Holy Family PS we intend that pupils at a level appropriate to their ability will be able to:</a:t>
            </a:r>
          </a:p>
          <a:p>
            <a:pPr marL="0" indent="0">
              <a:buNone/>
            </a:pPr>
            <a:endParaRPr lang="en-GB" sz="1400" dirty="0"/>
          </a:p>
          <a:p>
            <a:r>
              <a:rPr lang="en-GB" sz="1400" dirty="0"/>
              <a:t>Choose the appropriate materials, equipment and mathematics to use in a particular situation</a:t>
            </a:r>
          </a:p>
          <a:p>
            <a:r>
              <a:rPr lang="en-GB" sz="1400" dirty="0"/>
              <a:t>Use mathematical knowledge and concepts </a:t>
            </a:r>
          </a:p>
          <a:p>
            <a:r>
              <a:rPr lang="en-GB" sz="1400" dirty="0"/>
              <a:t>Work systematically and check their work</a:t>
            </a:r>
          </a:p>
          <a:p>
            <a:r>
              <a:rPr lang="en-GB" sz="1400" dirty="0"/>
              <a:t>Use mathematics to solve problems and make decisions</a:t>
            </a:r>
          </a:p>
          <a:p>
            <a:r>
              <a:rPr lang="en-GB" sz="1400" dirty="0"/>
              <a:t>Develop methods and strategies to include mental mathematics</a:t>
            </a:r>
          </a:p>
          <a:p>
            <a:r>
              <a:rPr lang="en-GB" sz="1400" dirty="0"/>
              <a:t>Explore ideas, make and test predictions and think creatively</a:t>
            </a:r>
          </a:p>
          <a:p>
            <a:r>
              <a:rPr lang="en-GB" sz="1400" dirty="0"/>
              <a:t>Identify and collect information</a:t>
            </a:r>
          </a:p>
          <a:p>
            <a:r>
              <a:rPr lang="en-GB" sz="1400" dirty="0"/>
              <a:t>Read, interpret, organise and present information in mathematical formats</a:t>
            </a:r>
          </a:p>
          <a:p>
            <a:r>
              <a:rPr lang="en-GB" sz="1400" dirty="0"/>
              <a:t>Use mathematical understanding and language to ask and answer questions, talk about and discuss ideas and explain ways of working </a:t>
            </a:r>
          </a:p>
          <a:p>
            <a:r>
              <a:rPr lang="en-GB" sz="1400" dirty="0"/>
              <a:t>Develop financial capability</a:t>
            </a:r>
          </a:p>
          <a:p>
            <a:r>
              <a:rPr lang="en-GB" sz="1400" dirty="0"/>
              <a:t>Use ICT to solve problems and present their work</a:t>
            </a:r>
          </a:p>
          <a:p>
            <a:endParaRPr lang="en-GB" sz="1400" dirty="0"/>
          </a:p>
          <a:p>
            <a:pPr marL="0" indent="0">
              <a:buNone/>
            </a:pPr>
            <a:r>
              <a:rPr lang="en-GB" sz="1400" dirty="0"/>
              <a:t>From the Requirements for Using Mathematics, NI Primary Curriculum, p.6 (CCEA 2007)</a:t>
            </a:r>
          </a:p>
        </p:txBody>
      </p:sp>
    </p:spTree>
    <p:extLst>
      <p:ext uri="{BB962C8B-B14F-4D97-AF65-F5344CB8AC3E}">
        <p14:creationId xmlns:p14="http://schemas.microsoft.com/office/powerpoint/2010/main" val="2611344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8500" y="619124"/>
            <a:ext cx="10515600" cy="5476875"/>
          </a:xfrm>
        </p:spPr>
        <p:txBody>
          <a:bodyPr>
            <a:noAutofit/>
          </a:bodyPr>
          <a:lstStyle/>
          <a:p>
            <a:pPr marL="0" indent="0">
              <a:buNone/>
            </a:pPr>
            <a:r>
              <a:rPr lang="en-GB" sz="1400" b="1" u="sng" dirty="0"/>
              <a:t>Statutory Requirements</a:t>
            </a:r>
          </a:p>
          <a:p>
            <a:r>
              <a:rPr lang="en-GB" sz="1400" dirty="0"/>
              <a:t>The detailed statutory requirements are set out in the NI Curriculum (Primary) document (CCEA 2007) and together with the line of progression in the revised Lines of Development document (CCEA) this informs our planning schemes of work for Mathematics.  </a:t>
            </a:r>
          </a:p>
          <a:p>
            <a:r>
              <a:rPr lang="en-GB" sz="1400" dirty="0"/>
              <a:t>Teachers should enable pupils to develop knowledge, understanding and skills in: Processes in Mathematics, Number, Measures, Shape and Space, and Handling Data.</a:t>
            </a:r>
          </a:p>
          <a:p>
            <a:r>
              <a:rPr lang="en-GB" sz="1400" u="sng" dirty="0"/>
              <a:t>Foundation Stage </a:t>
            </a:r>
            <a:r>
              <a:rPr lang="en-GB" sz="1400" dirty="0"/>
              <a:t>(pg.23)</a:t>
            </a:r>
          </a:p>
          <a:p>
            <a:r>
              <a:rPr lang="en-GB" sz="1400" dirty="0"/>
              <a:t>Activities should involve children in playing, exploring and investigating , doing and observing, talking and listening and asking and answering questions.</a:t>
            </a:r>
          </a:p>
          <a:p>
            <a:r>
              <a:rPr lang="en-GB" sz="1400" dirty="0"/>
              <a:t>Through engaging in a wide variety of activities, children should understand mathematical language and then begin to use the language to talk about their work.</a:t>
            </a:r>
          </a:p>
          <a:p>
            <a:r>
              <a:rPr lang="en-GB" sz="1400" dirty="0"/>
              <a:t>Mathematical activities should be presented through contexts that have real meaning for children and provide opportunities for them to investigate their ideas.</a:t>
            </a:r>
          </a:p>
          <a:p>
            <a:r>
              <a:rPr lang="en-GB" sz="1400" u="sng" dirty="0"/>
              <a:t>Key Stage One and Two </a:t>
            </a:r>
            <a:r>
              <a:rPr lang="en-GB" sz="1400" dirty="0"/>
              <a:t>( Pg. 57-60)</a:t>
            </a:r>
          </a:p>
          <a:p>
            <a:r>
              <a:rPr lang="en-GB" sz="1400" dirty="0"/>
              <a:t>Mathematical ideas should be introduced to children in meaningful contexts.</a:t>
            </a:r>
          </a:p>
          <a:p>
            <a:r>
              <a:rPr lang="en-GB" sz="1400" dirty="0"/>
              <a:t>Activities should be balanced between tasks which develop knowledge, skills and understanding, and those which develop the ability to apply mathematical learning and solve problems.</a:t>
            </a:r>
          </a:p>
          <a:p>
            <a:r>
              <a:rPr lang="en-GB" sz="1400" dirty="0"/>
              <a:t>Children should use their knowledge to talk about their work.</a:t>
            </a:r>
          </a:p>
          <a:p>
            <a:r>
              <a:rPr lang="en-GB" sz="1400" dirty="0"/>
              <a:t>Children should be given regular opportunities to develop their skills in mental mathematics, to estimate and approximate and to investigate and make predictions and decisions:</a:t>
            </a:r>
          </a:p>
          <a:p>
            <a:r>
              <a:rPr lang="en-GB" sz="1400" dirty="0"/>
              <a:t>within mathematics</a:t>
            </a:r>
          </a:p>
          <a:p>
            <a:r>
              <a:rPr lang="en-GB" sz="1400" dirty="0"/>
              <a:t>across the curriculum</a:t>
            </a:r>
          </a:p>
          <a:p>
            <a:r>
              <a:rPr lang="en-GB" sz="1400" dirty="0"/>
              <a:t>in real-life situations</a:t>
            </a:r>
          </a:p>
          <a:p>
            <a:endParaRPr lang="en-GB" sz="1400" dirty="0"/>
          </a:p>
        </p:txBody>
      </p:sp>
    </p:spTree>
    <p:extLst>
      <p:ext uri="{BB962C8B-B14F-4D97-AF65-F5344CB8AC3E}">
        <p14:creationId xmlns:p14="http://schemas.microsoft.com/office/powerpoint/2010/main" val="3107487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0900" y="327024"/>
            <a:ext cx="10515600" cy="6327775"/>
          </a:xfrm>
        </p:spPr>
        <p:txBody>
          <a:bodyPr>
            <a:normAutofit fontScale="55000" lnSpcReduction="20000"/>
          </a:bodyPr>
          <a:lstStyle/>
          <a:p>
            <a:pPr marL="0" indent="0">
              <a:buNone/>
            </a:pPr>
            <a:r>
              <a:rPr lang="en-GB" b="1" u="sng" dirty="0"/>
              <a:t>Child Centred Provision</a:t>
            </a:r>
            <a:endParaRPr lang="en-GB" dirty="0"/>
          </a:p>
          <a:p>
            <a:endParaRPr lang="en-GB" dirty="0"/>
          </a:p>
          <a:p>
            <a:r>
              <a:rPr lang="en-GB" dirty="0"/>
              <a:t>Decisions on Planning, resources, curriculum and pastoral care reflects the needs and aspirations of the pupils within the school.</a:t>
            </a:r>
          </a:p>
          <a:p>
            <a:r>
              <a:rPr lang="en-GB" dirty="0"/>
              <a:t>Mathematics and Numeracy Schemes of Work are in place for each year group and these are reviewed in the light of information gained from data collection to identify areas of strength/weakness in current provision. </a:t>
            </a:r>
          </a:p>
          <a:p>
            <a:r>
              <a:rPr lang="en-GB" dirty="0"/>
              <a:t>These schemes provide a line of continuity and progression as identified in ‘The Northern Ireland Curriculum (Primary)’; the ‘Revised Lines of Development’ and the Levels of Progression in ‘Using Mathematics’ across the curriculum. </a:t>
            </a:r>
          </a:p>
          <a:p>
            <a:r>
              <a:rPr lang="en-GB" dirty="0"/>
              <a:t>‘Half Term Plans’ for Numeracy outline what teachers intend to teach and the learning activities they will be using to achieve their intentions. They are written in line with the Schemes of Work and are reviewed by the Numeracy Co-ordinator.  Evaluation of the previous Half Term plan is built in which helps to inform future planning. Reference will also be made to differentiation, ensuring all pupils have the opportunity to be taught a challenging and appropriate curriculum.  </a:t>
            </a:r>
          </a:p>
          <a:p>
            <a:r>
              <a:rPr lang="en-GB" dirty="0"/>
              <a:t>Holy Family Primary School is proud of the achievements of our pupils and celebrates this with our pupils, parents, teachers and the school community. We believe that a school culture of achievement, improvement and ambition exists with clear expectations that all pupils can and will achieve to the very best of their ability.  With motivation certificates, best of the week and maths Challenges.</a:t>
            </a:r>
          </a:p>
          <a:p>
            <a:pPr marL="0" indent="0">
              <a:buNone/>
            </a:pPr>
            <a:r>
              <a:rPr lang="en-GB" u="sng" dirty="0"/>
              <a:t>Differentiation </a:t>
            </a:r>
          </a:p>
          <a:p>
            <a:r>
              <a:rPr lang="en-GB" dirty="0"/>
              <a:t>In order to help pupils achieve their potential Holy Family is committed to providing a differentiated Maths Curriculum which challenges all pupils at an appropriate level.</a:t>
            </a:r>
          </a:p>
          <a:p>
            <a:r>
              <a:rPr lang="en-GB" dirty="0"/>
              <a:t>Homework activities are differentiated to help all pupils revise and consolidate their Maths learning. </a:t>
            </a:r>
          </a:p>
          <a:p>
            <a:r>
              <a:rPr lang="en-GB" dirty="0"/>
              <a:t>Intervention and support to meet the additional educational needs of under achieving pupils and to help them overcome barriers to learning Numeracy are in place.</a:t>
            </a:r>
          </a:p>
          <a:p>
            <a:pPr marL="0" indent="0">
              <a:buNone/>
            </a:pPr>
            <a:r>
              <a:rPr lang="en-GB" u="sng" dirty="0"/>
              <a:t>Shared Learning Intentions </a:t>
            </a:r>
          </a:p>
          <a:p>
            <a:r>
              <a:rPr lang="en-GB" dirty="0"/>
              <a:t>‘Learning Intentions’ and ‘Success Criteria’ are shared with the pupils at the outset of lessons through the use of ‘WALT’ and ‘WILF’ so that pupils have the opportunity to understand what (and why) they are learning and how they can succeed in their work.  </a:t>
            </a:r>
          </a:p>
          <a:p>
            <a:pPr marL="0" indent="0">
              <a:buNone/>
            </a:pPr>
            <a:endParaRPr lang="en-GB" dirty="0"/>
          </a:p>
          <a:p>
            <a:endParaRPr lang="en-GB" dirty="0"/>
          </a:p>
        </p:txBody>
      </p:sp>
    </p:spTree>
    <p:extLst>
      <p:ext uri="{BB962C8B-B14F-4D97-AF65-F5344CB8AC3E}">
        <p14:creationId xmlns:p14="http://schemas.microsoft.com/office/powerpoint/2010/main" val="2472243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9900" y="279400"/>
            <a:ext cx="11290300" cy="5693866"/>
          </a:xfrm>
          <a:prstGeom prst="rect">
            <a:avLst/>
          </a:prstGeom>
        </p:spPr>
        <p:txBody>
          <a:bodyPr wrap="square">
            <a:spAutoFit/>
          </a:bodyPr>
          <a:lstStyle/>
          <a:p>
            <a:pPr hangingPunct="0">
              <a:spcAft>
                <a:spcPts val="0"/>
              </a:spcAft>
            </a:pPr>
            <a:r>
              <a:rPr lang="en-GB" sz="1400" b="1" u="sng" dirty="0">
                <a:effectLst/>
                <a:ea typeface="Times New Roman" panose="02020603050405020304" pitchFamily="18" charset="0"/>
              </a:rPr>
              <a:t>High Quality Teaching and Learning</a:t>
            </a:r>
          </a:p>
          <a:p>
            <a:pPr hangingPunct="0">
              <a:spcAft>
                <a:spcPts val="0"/>
              </a:spcAft>
            </a:pPr>
            <a:endParaRPr lang="en-GB" sz="1400" dirty="0">
              <a:ea typeface="Times New Roman" panose="02020603050405020304" pitchFamily="18" charset="0"/>
            </a:endParaRPr>
          </a:p>
          <a:p>
            <a:pPr marL="285750" indent="-285750" hangingPunct="0">
              <a:buFont typeface="Arial" panose="020B0604020202020204" pitchFamily="34" charset="0"/>
              <a:buChar char="•"/>
            </a:pPr>
            <a:r>
              <a:rPr lang="en-GB" sz="1400" dirty="0">
                <a:effectLst/>
                <a:ea typeface="Times New Roman" panose="02020603050405020304" pitchFamily="18" charset="0"/>
              </a:rPr>
              <a:t>Teachers are enthusiastic and committed, enjoying a positive relationship with pupils, school staff and dedicated to improving learning.</a:t>
            </a:r>
          </a:p>
          <a:p>
            <a:pPr marL="285750" indent="-285750" hangingPunct="0">
              <a:spcAft>
                <a:spcPts val="0"/>
              </a:spcAft>
              <a:buFont typeface="Arial" panose="020B0604020202020204" pitchFamily="34" charset="0"/>
              <a:buChar char="•"/>
            </a:pPr>
            <a:r>
              <a:rPr lang="en-GB" sz="1400" dirty="0">
                <a:effectLst/>
                <a:ea typeface="Times New Roman" panose="02020603050405020304" pitchFamily="18" charset="0"/>
              </a:rPr>
              <a:t>A variety of learning and teaching styles will be utilised so as to achieve the stated aims of the policy.  These styles will include:</a:t>
            </a:r>
          </a:p>
          <a:p>
            <a:pPr marL="285750" indent="-285750" hangingPunct="0">
              <a:spcAft>
                <a:spcPts val="0"/>
              </a:spcAft>
              <a:buFont typeface="Arial" panose="020B0604020202020204" pitchFamily="34" charset="0"/>
              <a:buChar char="•"/>
            </a:pPr>
            <a:r>
              <a:rPr lang="en-GB" sz="1400" dirty="0">
                <a:ea typeface="Times New Roman" panose="02020603050405020304" pitchFamily="18" charset="0"/>
              </a:rPr>
              <a:t>An emphasis that numeracy exists across the curriculum.</a:t>
            </a:r>
            <a:endParaRPr lang="en-GB" sz="1400" dirty="0">
              <a:effectLst/>
              <a:ea typeface="Times New Roman" panose="02020603050405020304" pitchFamily="18" charset="0"/>
            </a:endParaRPr>
          </a:p>
          <a:p>
            <a:pPr marL="285750" indent="-285750" hangingPunct="0">
              <a:spcAft>
                <a:spcPts val="0"/>
              </a:spcAft>
              <a:buFont typeface="Arial" panose="020B0604020202020204" pitchFamily="34" charset="0"/>
              <a:buChar char="•"/>
            </a:pPr>
            <a:r>
              <a:rPr lang="en-GB" sz="1400" dirty="0">
                <a:ea typeface="Times New Roman" panose="02020603050405020304" pitchFamily="18" charset="0"/>
              </a:rPr>
              <a:t>A </a:t>
            </a:r>
            <a:r>
              <a:rPr lang="en-GB" sz="1400" dirty="0">
                <a:effectLst/>
                <a:ea typeface="Times New Roman" panose="02020603050405020304" pitchFamily="18" charset="0"/>
              </a:rPr>
              <a:t>range of mathematical activities, appropriate to their level of understanding and attainment, where all can experience success and develop an interest in maths.</a:t>
            </a:r>
          </a:p>
          <a:p>
            <a:pPr marL="285750" indent="-285750">
              <a:buFont typeface="Arial" panose="020B0604020202020204" pitchFamily="34" charset="0"/>
              <a:buChar char="•"/>
            </a:pPr>
            <a:r>
              <a:rPr lang="en-GB" sz="1400" dirty="0">
                <a:effectLst/>
                <a:ea typeface="Times New Roman" panose="02020603050405020304" pitchFamily="18" charset="0"/>
                <a:cs typeface="Times New Roman" panose="02020603050405020304" pitchFamily="18" charset="0"/>
              </a:rPr>
              <a:t>Maths concepts will be introduced and developed in a stimulating and interesting manner.  </a:t>
            </a:r>
          </a:p>
          <a:p>
            <a:pPr marL="285750" indent="-285750">
              <a:buFont typeface="Arial" panose="020B0604020202020204" pitchFamily="34" charset="0"/>
              <a:buChar char="•"/>
            </a:pPr>
            <a:r>
              <a:rPr lang="en-GB" sz="1400" dirty="0">
                <a:effectLst/>
                <a:ea typeface="Times New Roman" panose="02020603050405020304" pitchFamily="18" charset="0"/>
                <a:cs typeface="Times New Roman" panose="02020603050405020304" pitchFamily="18" charset="0"/>
              </a:rPr>
              <a:t>The classroom environment will enhance the development and stimulation </a:t>
            </a:r>
            <a:r>
              <a:rPr lang="en-GB" sz="1400" dirty="0"/>
              <a:t>of maths topics.  </a:t>
            </a:r>
          </a:p>
          <a:p>
            <a:pPr marL="285750" lvl="0" indent="-285750" hangingPunct="0">
              <a:buFont typeface="Arial" panose="020B0604020202020204" pitchFamily="34" charset="0"/>
              <a:buChar char="•"/>
            </a:pPr>
            <a:r>
              <a:rPr lang="en-GB" sz="1400" dirty="0"/>
              <a:t>Fun mental maths activities will be used to reinforce learning in an interesting way, e.g. quizzes, games, rhymes and songs.</a:t>
            </a:r>
          </a:p>
          <a:p>
            <a:pPr lvl="0" hangingPunct="0"/>
            <a:endParaRPr lang="en-GB" sz="1400" dirty="0"/>
          </a:p>
          <a:p>
            <a:pPr lvl="0" hangingPunct="0"/>
            <a:r>
              <a:rPr lang="en-GB" sz="1400" dirty="0"/>
              <a:t>Pupils will be involved in whole class, group or one to one teaching.  They will work as individuals, in pairs or in small groups/teams, thereby developing the ability to collaborate whilst also emphasising the importance of being able to work independently. </a:t>
            </a:r>
          </a:p>
          <a:p>
            <a:pPr lvl="0" hangingPunct="0"/>
            <a:endParaRPr lang="en-GB" sz="1400" dirty="0"/>
          </a:p>
          <a:p>
            <a:pPr lvl="0" hangingPunct="0"/>
            <a:r>
              <a:rPr lang="en-GB" sz="1400" dirty="0"/>
              <a:t>Pupils will progressively become familiar with the correct mathematical terms, definitions, signs, symbols and formulae appropriate to their level of understanding. </a:t>
            </a:r>
          </a:p>
          <a:p>
            <a:pPr lvl="0" hangingPunct="0"/>
            <a:endParaRPr lang="en-GB" sz="1400" dirty="0"/>
          </a:p>
          <a:p>
            <a:pPr lvl="0" hangingPunct="0"/>
            <a:r>
              <a:rPr lang="en-GB" sz="1400" dirty="0"/>
              <a:t>Different levels of discussion will be encouraged to enable pupils to clarify and articulate their mathematical thinking e.g.. pupil-to-pupil, pupil-to-teacher, pupil-group, pupil-to-whole class.</a:t>
            </a:r>
          </a:p>
          <a:p>
            <a:pPr marL="285750" lvl="0" indent="-285750" hangingPunct="0">
              <a:buFont typeface="Arial" panose="020B0604020202020204" pitchFamily="34" charset="0"/>
              <a:buChar char="•"/>
            </a:pPr>
            <a:endParaRPr lang="en-GB" sz="1400" dirty="0"/>
          </a:p>
          <a:p>
            <a:pPr lvl="0" hangingPunct="0"/>
            <a:r>
              <a:rPr lang="en-GB" sz="1400" dirty="0"/>
              <a:t>Assessment and other data are used to effectively inform learning and teaching across the school and in the classroom to promote improvement.  </a:t>
            </a:r>
          </a:p>
          <a:p>
            <a:pPr lvl="0" hangingPunct="0"/>
            <a:r>
              <a:rPr lang="en-GB" sz="1400" dirty="0"/>
              <a:t>Whole school, class and individual targets are set in relation to PIM data analysis in each academic year.</a:t>
            </a:r>
          </a:p>
          <a:p>
            <a:pPr lvl="0" hangingPunct="0"/>
            <a:endParaRPr lang="en-GB" sz="1400" dirty="0"/>
          </a:p>
          <a:p>
            <a:pPr lvl="0" hangingPunct="0"/>
            <a:r>
              <a:rPr lang="en-GB" sz="1400" dirty="0"/>
              <a:t>Self-evaluation is carried out by teachers to reflect on their own work and the outcomes of individual pupils, as well as pupil’s own self-evaluation. </a:t>
            </a:r>
          </a:p>
          <a:p>
            <a:pPr lvl="0" hangingPunct="0"/>
            <a:r>
              <a:rPr lang="en-GB" sz="1400" dirty="0"/>
              <a:t>This is used to inform future planning.</a:t>
            </a:r>
          </a:p>
          <a:p>
            <a:pPr hangingPunct="0"/>
            <a:r>
              <a:rPr lang="en-GB" sz="1400" dirty="0"/>
              <a:t> </a:t>
            </a:r>
          </a:p>
        </p:txBody>
      </p:sp>
    </p:spTree>
    <p:extLst>
      <p:ext uri="{BB962C8B-B14F-4D97-AF65-F5344CB8AC3E}">
        <p14:creationId xmlns:p14="http://schemas.microsoft.com/office/powerpoint/2010/main" val="936174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79424"/>
            <a:ext cx="10515600" cy="5197475"/>
          </a:xfrm>
        </p:spPr>
        <p:txBody>
          <a:bodyPr>
            <a:normAutofit/>
          </a:bodyPr>
          <a:lstStyle/>
          <a:p>
            <a:pPr marL="0" indent="0">
              <a:buNone/>
            </a:pPr>
            <a:r>
              <a:rPr lang="en-GB" sz="1400" dirty="0"/>
              <a:t>The New Heinemann Numeracy Scheme is currently utilised within all approaches to learning and teaching of Numeracy, along with other Numeracy resources to enhance teaching and learning.</a:t>
            </a:r>
          </a:p>
          <a:p>
            <a:pPr marL="0" indent="0">
              <a:buNone/>
            </a:pPr>
            <a:r>
              <a:rPr lang="en-GB" sz="1400" u="sng" dirty="0"/>
              <a:t>Approaches to learning and teaching of Mental Mathematics</a:t>
            </a:r>
          </a:p>
          <a:p>
            <a:r>
              <a:rPr lang="en-GB" sz="1400" dirty="0"/>
              <a:t>Progression for mental maths within and across year groups</a:t>
            </a:r>
          </a:p>
          <a:p>
            <a:r>
              <a:rPr lang="en-GB" sz="1400" dirty="0"/>
              <a:t>Assessment of mental maths</a:t>
            </a:r>
          </a:p>
          <a:p>
            <a:r>
              <a:rPr lang="en-GB" sz="1400" dirty="0"/>
              <a:t>Time allocation, usually at the beginning of a lesson.</a:t>
            </a:r>
          </a:p>
          <a:p>
            <a:r>
              <a:rPr lang="en-GB" sz="1400" dirty="0"/>
              <a:t>Use of games, ICT, Interactive activities</a:t>
            </a:r>
          </a:p>
          <a:p>
            <a:r>
              <a:rPr lang="en-GB" sz="1400" dirty="0"/>
              <a:t>Interconnections between developing known number facts and increasing the range of mental calculation strategies.</a:t>
            </a:r>
          </a:p>
          <a:p>
            <a:endParaRPr lang="en-GB" sz="1400" dirty="0"/>
          </a:p>
          <a:p>
            <a:pPr marL="0" indent="0">
              <a:buNone/>
            </a:pPr>
            <a:r>
              <a:rPr lang="en-GB" sz="1400" u="sng" dirty="0"/>
              <a:t>Approaches to learning and teaching of Number</a:t>
            </a:r>
          </a:p>
          <a:p>
            <a:r>
              <a:rPr lang="en-GB" sz="1400" dirty="0"/>
              <a:t>Understand Number and Number Notation-  count, read, write and order numbers, recognise patterns, function machines,  empty set and the conservation of number, place value, estimate, recognise and use simple everyday fractions.</a:t>
            </a:r>
          </a:p>
          <a:p>
            <a:r>
              <a:rPr lang="en-GB" sz="1400" dirty="0"/>
              <a:t>Operations and their Applications - four operations and their relationships, commutative properties, multiplication facts up to 10 x 10. </a:t>
            </a:r>
          </a:p>
          <a:p>
            <a:r>
              <a:rPr lang="en-GB" sz="1400" dirty="0"/>
              <a:t>Strategies to encourage understanding of operations, not just the ability to compute answers, develop strategies for adding and subtracting mentally up to the addition of two, two-digit numbers within 100.</a:t>
            </a:r>
          </a:p>
          <a:p>
            <a:r>
              <a:rPr lang="en-GB" sz="1400" dirty="0"/>
              <a:t>Application of Money where Pupils should be enabled to recognise coins and use them in simple contexts and develop financial capability skills.</a:t>
            </a:r>
          </a:p>
        </p:txBody>
      </p:sp>
    </p:spTree>
    <p:extLst>
      <p:ext uri="{BB962C8B-B14F-4D97-AF65-F5344CB8AC3E}">
        <p14:creationId xmlns:p14="http://schemas.microsoft.com/office/powerpoint/2010/main" val="1883474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470</TotalTime>
  <Words>3117</Words>
  <Application>Microsoft Office PowerPoint</Application>
  <PresentationFormat>Widescreen</PresentationFormat>
  <Paragraphs>227</Paragraphs>
  <Slides>15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Black</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 GILCHRIST</dc:creator>
  <cp:lastModifiedBy>L Gilchrist</cp:lastModifiedBy>
  <cp:revision>48</cp:revision>
  <cp:lastPrinted>2020-02-12T13:19:28Z</cp:lastPrinted>
  <dcterms:created xsi:type="dcterms:W3CDTF">2016-11-03T12:34:12Z</dcterms:created>
  <dcterms:modified xsi:type="dcterms:W3CDTF">2020-02-12T13:20:04Z</dcterms:modified>
</cp:coreProperties>
</file>